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4"/>
  </p:sldMasterIdLst>
  <p:notesMasterIdLst>
    <p:notesMasterId r:id="rId11"/>
  </p:notesMasterIdLst>
  <p:handoutMasterIdLst>
    <p:handoutMasterId r:id="rId12"/>
  </p:handoutMasterIdLst>
  <p:sldIdLst>
    <p:sldId id="589" r:id="rId5"/>
    <p:sldId id="11516" r:id="rId6"/>
    <p:sldId id="11519" r:id="rId7"/>
    <p:sldId id="606" r:id="rId8"/>
    <p:sldId id="11518" r:id="rId9"/>
    <p:sldId id="11521" r:id="rId10"/>
  </p:sldIdLst>
  <p:sldSz cx="12192000" cy="6858000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241" userDrawn="1">
          <p15:clr>
            <a:srgbClr val="A4A3A4"/>
          </p15:clr>
        </p15:guide>
        <p15:guide id="11" pos="1910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6838" userDrawn="1">
          <p15:clr>
            <a:srgbClr val="A4A3A4"/>
          </p15:clr>
        </p15:guide>
        <p15:guide id="14" pos="2751" userDrawn="1">
          <p15:clr>
            <a:srgbClr val="A4A3A4"/>
          </p15:clr>
        </p15:guide>
        <p15:guide id="15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B9AC"/>
    <a:srgbClr val="00205B"/>
    <a:srgbClr val="D6D2C4"/>
    <a:srgbClr val="E8E8E8"/>
    <a:srgbClr val="E0E0E0"/>
    <a:srgbClr val="F1F1F1"/>
    <a:srgbClr val="00B5E2"/>
    <a:srgbClr val="FEDB00"/>
    <a:srgbClr val="99C221"/>
    <a:srgbClr val="FE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8B9B9-EACE-49EC-BB39-A7B2D3CC4E2F}" v="11" dt="2024-10-14T17:09:59.633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0299" autoAdjust="0"/>
  </p:normalViewPr>
  <p:slideViewPr>
    <p:cSldViewPr snapToGrid="0">
      <p:cViewPr varScale="1">
        <p:scale>
          <a:sx n="131" d="100"/>
          <a:sy n="131" d="100"/>
        </p:scale>
        <p:origin x="352" y="184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5186"/>
        <p:guide pos="241"/>
        <p:guide pos="1910"/>
        <p:guide pos="6005"/>
        <p:guide pos="6838"/>
        <p:guide pos="2751"/>
        <p:guide pos="1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020"/>
    </p:cViewPr>
  </p:sorterViewPr>
  <p:notesViewPr>
    <p:cSldViewPr snapToGrid="0">
      <p:cViewPr varScale="1">
        <p:scale>
          <a:sx n="57" d="100"/>
          <a:sy n="57" d="100"/>
        </p:scale>
        <p:origin x="3096" y="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800" y="1074738"/>
            <a:ext cx="9575800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1074738"/>
            <a:ext cx="9575800" cy="5386387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b="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20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Ic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DestinE graphic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0" b="6255"/>
          <a:stretch/>
        </p:blipFill>
        <p:spPr>
          <a:xfrm>
            <a:off x="3188874" y="852548"/>
            <a:ext cx="8913479" cy="5709617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auto">
          <a:xfrm>
            <a:off x="145054" y="1091133"/>
            <a:ext cx="3043820" cy="545566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12" name="Circle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83" r="29658" b="34581"/>
          <a:stretch/>
        </p:blipFill>
        <p:spPr>
          <a:xfrm>
            <a:off x="1767327" y="776087"/>
            <a:ext cx="10327342" cy="5816814"/>
          </a:xfrm>
          <a:prstGeom prst="rect">
            <a:avLst/>
          </a:prstGeom>
        </p:spPr>
      </p:pic>
      <p:grpSp>
        <p:nvGrpSpPr>
          <p:cNvPr id="13" name="White Frame"/>
          <p:cNvGrpSpPr/>
          <p:nvPr userDrawn="1"/>
        </p:nvGrpSpPr>
        <p:grpSpPr>
          <a:xfrm>
            <a:off x="-2" y="681988"/>
            <a:ext cx="12192002" cy="5947340"/>
            <a:chOff x="-2" y="681988"/>
            <a:chExt cx="12192002" cy="5947340"/>
          </a:xfrm>
          <a:solidFill>
            <a:schemeClr val="tx1"/>
          </a:solidFill>
        </p:grpSpPr>
        <p:sp>
          <p:nvSpPr>
            <p:cNvPr id="14" name="Rectangle 13"/>
            <p:cNvSpPr/>
            <p:nvPr userDrawn="1"/>
          </p:nvSpPr>
          <p:spPr bwMode="auto">
            <a:xfrm>
              <a:off x="0" y="681988"/>
              <a:ext cx="12192000" cy="583595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auto">
            <a:xfrm flipV="1">
              <a:off x="0" y="6530108"/>
              <a:ext cx="12192000" cy="9922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Rectangle 15"/>
            <p:cNvSpPr/>
            <p:nvPr userDrawn="1"/>
          </p:nvSpPr>
          <p:spPr bwMode="auto">
            <a:xfrm>
              <a:off x="-2" y="862747"/>
              <a:ext cx="151682" cy="57233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auto">
            <a:xfrm>
              <a:off x="12040318" y="862747"/>
              <a:ext cx="151682" cy="57233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EUMETSAT logo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014" y="42380"/>
            <a:ext cx="9261197" cy="601377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hurrica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estinE graphic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8" b="5900"/>
          <a:stretch/>
        </p:blipFill>
        <p:spPr>
          <a:xfrm>
            <a:off x="82296" y="863392"/>
            <a:ext cx="8869680" cy="572943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auto">
          <a:xfrm>
            <a:off x="9023878" y="1091133"/>
            <a:ext cx="3043820" cy="545566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12" name="Circle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83" r="29658" b="34581"/>
          <a:stretch/>
        </p:blipFill>
        <p:spPr>
          <a:xfrm flipH="1">
            <a:off x="84831" y="776087"/>
            <a:ext cx="10327342" cy="5816814"/>
          </a:xfrm>
          <a:prstGeom prst="rect">
            <a:avLst/>
          </a:prstGeom>
        </p:spPr>
      </p:pic>
      <p:grpSp>
        <p:nvGrpSpPr>
          <p:cNvPr id="13" name="White Frame"/>
          <p:cNvGrpSpPr/>
          <p:nvPr userDrawn="1"/>
        </p:nvGrpSpPr>
        <p:grpSpPr>
          <a:xfrm>
            <a:off x="-2" y="681988"/>
            <a:ext cx="12192002" cy="5947340"/>
            <a:chOff x="-2" y="681988"/>
            <a:chExt cx="12192002" cy="5947340"/>
          </a:xfrm>
          <a:solidFill>
            <a:schemeClr val="tx1"/>
          </a:solidFill>
        </p:grpSpPr>
        <p:sp>
          <p:nvSpPr>
            <p:cNvPr id="14" name="Rectangle 13"/>
            <p:cNvSpPr/>
            <p:nvPr userDrawn="1"/>
          </p:nvSpPr>
          <p:spPr bwMode="auto">
            <a:xfrm>
              <a:off x="0" y="681988"/>
              <a:ext cx="12192000" cy="583595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auto">
            <a:xfrm flipV="1">
              <a:off x="0" y="6530108"/>
              <a:ext cx="12192000" cy="9922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Rectangle 15"/>
            <p:cNvSpPr/>
            <p:nvPr userDrawn="1"/>
          </p:nvSpPr>
          <p:spPr bwMode="auto">
            <a:xfrm>
              <a:off x="-2" y="862747"/>
              <a:ext cx="151682" cy="57233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auto">
            <a:xfrm>
              <a:off x="12040318" y="862747"/>
              <a:ext cx="151682" cy="57233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014" y="42380"/>
            <a:ext cx="9261197" cy="60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397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6" r="40187"/>
          <a:stretch/>
        </p:blipFill>
        <p:spPr>
          <a:xfrm>
            <a:off x="9523462" y="6573795"/>
            <a:ext cx="2207740" cy="30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1904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7782" y="-8719"/>
            <a:ext cx="11896436" cy="64742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6" r="40187"/>
          <a:stretch/>
        </p:blipFill>
        <p:spPr>
          <a:xfrm>
            <a:off x="9523462" y="6573795"/>
            <a:ext cx="2207740" cy="30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7082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6" r="40187"/>
          <a:stretch/>
        </p:blipFill>
        <p:spPr>
          <a:xfrm>
            <a:off x="9523462" y="6573795"/>
            <a:ext cx="2207740" cy="308032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28964" r="31087" b="35710"/>
          <a:stretch/>
        </p:blipFill>
        <p:spPr>
          <a:xfrm>
            <a:off x="-42530" y="-42530"/>
            <a:ext cx="12227442" cy="6911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6" r="40187"/>
          <a:stretch/>
        </p:blipFill>
        <p:spPr>
          <a:xfrm>
            <a:off x="9523462" y="6573795"/>
            <a:ext cx="2207740" cy="30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006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314311" y="341194"/>
            <a:ext cx="11288822" cy="652363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 t="-30981" b="-42063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6" r="40187"/>
          <a:stretch/>
        </p:blipFill>
        <p:spPr>
          <a:xfrm>
            <a:off x="9523462" y="6573795"/>
            <a:ext cx="2207740" cy="30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4863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/>
            </a:lvl1pPr>
            <a:lvl2pPr marL="562722" indent="0">
              <a:buNone/>
              <a:defRPr sz="2800"/>
            </a:lvl2pPr>
            <a:lvl3pPr marL="1125443" indent="0">
              <a:buNone/>
              <a:defRPr sz="2400"/>
            </a:lvl3pPr>
            <a:lvl4pPr marL="1688165" indent="0">
              <a:buNone/>
              <a:defRPr sz="2000"/>
            </a:lvl4pPr>
            <a:lvl5pPr marL="2250887" indent="0"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6" r="40187"/>
          <a:stretch/>
        </p:blipFill>
        <p:spPr>
          <a:xfrm>
            <a:off x="9523462" y="6573795"/>
            <a:ext cx="2207740" cy="30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6514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7D29A-806E-579D-F596-198724EF1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B8BA5A-2F99-7BDF-EC41-D91782BCF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10262B-1D12-438C-9DBB-279475D3AC7E}" type="datetimeFigureOut">
              <a:rPr lang="en-IE" smtClean="0"/>
              <a:t>21/10/2024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00D99D-660F-CB22-A9BF-FCCC3A27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94AFD-6747-A7F7-BF13-1B74DE15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F6B268-80A4-4766-A19C-D0841150E4B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1979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2479" y="4"/>
            <a:ext cx="11399521" cy="60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36000" bIns="3600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054" y="1139429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4576120" y="6649210"/>
            <a:ext cx="31136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1000" b="0" baseline="0" dirty="0">
              <a:solidFill>
                <a:schemeClr val="accent3"/>
              </a:solidFill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161047" y="6648056"/>
            <a:ext cx="462861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1000" b="0" baseline="0">
                <a:solidFill>
                  <a:schemeClr val="accent3"/>
                </a:solidFill>
                <a:latin typeface="+mn-lt"/>
                <a:ea typeface="Roboto" panose="02000000000000000000" pitchFamily="2" charset="0"/>
                <a:cs typeface="Arial" pitchFamily="34" charset="0"/>
              </a:rPr>
              <a:t>EUM/IM/TEM/22/1339377, v1B, 4 April 2022</a:t>
            </a:r>
            <a:endParaRPr lang="de-DE" sz="1000" b="0" baseline="0" dirty="0">
              <a:solidFill>
                <a:schemeClr val="accent3"/>
              </a:solidFill>
              <a:latin typeface="+mn-l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1519350" y="6593586"/>
            <a:ext cx="609135" cy="26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FF9CC606-8418-49EA-9DB7-3FFD72983DD3}" type="slidenum">
              <a:rPr lang="de-DE" sz="1050" b="0" smtClean="0">
                <a:solidFill>
                  <a:schemeClr val="accent3"/>
                </a:solidFill>
                <a:latin typeface="+mn-lt"/>
                <a:ea typeface="Roboto" panose="02000000000000000000" pitchFamily="2" charset="0"/>
                <a:cs typeface="Arial" pitchFamily="34" charset="0"/>
              </a:rPr>
              <a:pPr algn="r"/>
              <a:t>‹#›</a:t>
            </a:fld>
            <a:endParaRPr lang="en-GB" sz="1050" dirty="0">
              <a:solidFill>
                <a:schemeClr val="accent3"/>
              </a:solidFill>
              <a:latin typeface="+mn-lt"/>
              <a:ea typeface="Roboto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76" r:id="rId2"/>
    <p:sldLayoutId id="2147487678" r:id="rId3"/>
    <p:sldLayoutId id="2147487677" r:id="rId4"/>
    <p:sldLayoutId id="2147487664" r:id="rId5"/>
    <p:sldLayoutId id="2147487672" r:id="rId6"/>
    <p:sldLayoutId id="2147487689" r:id="rId7"/>
    <p:sldLayoutId id="2147487679" r:id="rId8"/>
    <p:sldLayoutId id="2147487690" r:id="rId9"/>
  </p:sldLayoutIdLst>
  <p:transition/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200" b="0" spc="-100" baseline="0">
          <a:solidFill>
            <a:schemeClr val="bg1"/>
          </a:solidFill>
          <a:latin typeface="Bahnschrift SemiLight" panose="020B0502040204020203" pitchFamily="34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 spc="-100" baseline="0">
          <a:solidFill>
            <a:schemeClr val="tx2"/>
          </a:solidFill>
          <a:latin typeface="+mn-lt"/>
          <a:ea typeface="Roboto" panose="02000000000000000000" pitchFamily="2" charset="0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 spc="-100" baseline="0">
          <a:solidFill>
            <a:schemeClr val="tx2"/>
          </a:solidFill>
          <a:latin typeface="+mn-lt"/>
          <a:ea typeface="Roboto" panose="02000000000000000000" pitchFamily="2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 spc="-100" baseline="0">
          <a:solidFill>
            <a:schemeClr val="tx2"/>
          </a:solidFill>
          <a:latin typeface="+mn-lt"/>
          <a:ea typeface="Roboto" panose="02000000000000000000" pitchFamily="2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 spc="-100" baseline="0">
          <a:solidFill>
            <a:schemeClr val="tx2"/>
          </a:solidFill>
          <a:latin typeface="+mn-lt"/>
          <a:ea typeface="Roboto" panose="02000000000000000000" pitchFamily="2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 spc="-100" baseline="0">
          <a:solidFill>
            <a:schemeClr val="tx2"/>
          </a:solidFill>
          <a:latin typeface="+mn-lt"/>
          <a:ea typeface="Roboto" panose="02000000000000000000" pitchFamily="2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platform.destine.eu/services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title="[DM_DOCNAME]"/>
          <p:cNvSpPr txBox="1"/>
          <p:nvPr/>
        </p:nvSpPr>
        <p:spPr>
          <a:xfrm>
            <a:off x="0" y="1884153"/>
            <a:ext cx="5310909" cy="2056287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180000" rIns="288000" bIns="180000" rtlCol="0" anchor="t" anchorCtr="0">
            <a:spAutoFit/>
          </a:bodyPr>
          <a:lstStyle/>
          <a:p>
            <a:pPr>
              <a:defRPr/>
            </a:pPr>
            <a:r>
              <a:rPr lang="en-GB" sz="3200" b="0" spc="-100" dirty="0">
                <a:solidFill>
                  <a:schemeClr val="tx1"/>
                </a:solidFill>
                <a:latin typeface="Bahnschrift SemiLight" panose="020B0502040204020203" pitchFamily="34" charset="0"/>
                <a:cs typeface="Calibri" panose="020F0502020204030204" pitchFamily="34" charset="0"/>
              </a:rPr>
              <a:t>Interacting with DestinE Data Portfolio</a:t>
            </a:r>
          </a:p>
          <a:p>
            <a:pPr>
              <a:defRPr/>
            </a:pPr>
            <a:br>
              <a:rPr lang="en-GB" sz="1600" b="0" i="1" kern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GB" sz="1600" b="0" i="1" kern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DestinE User Exchange #3 </a:t>
            </a:r>
          </a:p>
          <a:p>
            <a:pPr>
              <a:defRPr/>
            </a:pPr>
            <a:r>
              <a:rPr lang="en-GB" sz="1400" b="0" i="1" dirty="0">
                <a:solidFill>
                  <a:schemeClr val="tx1"/>
                </a:solidFill>
                <a:latin typeface="Bahnschrift Light" panose="020B0502040204020203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16th October 2024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C99940-F69D-A8DD-5611-47A94ADEAD9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37055" indent="-237055" algn="l" defTabSz="609570" rtl="0" eaLnBrk="1" latinLnBrk="0" hangingPunct="1">
              <a:lnSpc>
                <a:spcPct val="100000"/>
              </a:lnSpc>
              <a:spcBef>
                <a:spcPts val="533"/>
              </a:spcBef>
              <a:buFont typeface="Arial"/>
              <a:buChar char="•"/>
              <a:defRPr sz="2133" kern="120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592637" indent="-355582" algn="l" defTabSz="609570" rtl="0" eaLnBrk="1" latinLnBrk="0" hangingPunct="1">
              <a:lnSpc>
                <a:spcPct val="100000"/>
              </a:lnSpc>
              <a:spcBef>
                <a:spcPts val="533"/>
              </a:spcBef>
              <a:buFont typeface="Arial"/>
              <a:buChar char="–"/>
              <a:defRPr sz="1867" kern="120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2pPr>
            <a:lvl3pPr marL="829693" indent="-237055" algn="l" defTabSz="609570" rtl="0" eaLnBrk="1" latinLnBrk="0" hangingPunct="1">
              <a:lnSpc>
                <a:spcPct val="100000"/>
              </a:lnSpc>
              <a:spcBef>
                <a:spcPts val="533"/>
              </a:spcBef>
              <a:buFont typeface="Arial"/>
              <a:buChar char="•"/>
              <a:defRPr sz="1600" kern="120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3pPr>
            <a:lvl4pPr marL="1083680" indent="-253988" algn="l" defTabSz="609570" rtl="0" eaLnBrk="1" latinLnBrk="0" hangingPunct="1">
              <a:lnSpc>
                <a:spcPct val="100000"/>
              </a:lnSpc>
              <a:spcBef>
                <a:spcPts val="533"/>
              </a:spcBef>
              <a:buFont typeface="Arial"/>
              <a:buChar char="–"/>
              <a:defRPr sz="1467" kern="120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4pPr>
            <a:lvl5pPr marL="1320734" indent="-237055" algn="l" defTabSz="609570" rtl="0" eaLnBrk="1" latinLnBrk="0" hangingPunct="1">
              <a:lnSpc>
                <a:spcPct val="100000"/>
              </a:lnSpc>
              <a:spcBef>
                <a:spcPts val="533"/>
              </a:spcBef>
              <a:buFont typeface="Arial"/>
              <a:buChar char="»"/>
              <a:defRPr sz="1467" kern="120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7C805B0-2285-84A3-B472-63BF20EA7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11" y="4129349"/>
            <a:ext cx="4854990" cy="9218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latin typeface="Arial"/>
                <a:cs typeface="Arial"/>
              </a:rPr>
              <a:t>Interacting DestinE Data Portfolio</a:t>
            </a:r>
            <a:br>
              <a:rPr lang="en-US" sz="4400" b="1" dirty="0">
                <a:latin typeface="Arial"/>
                <a:cs typeface="Arial"/>
              </a:rPr>
            </a:br>
            <a:br>
              <a:rPr lang="en-US" sz="4400" b="1" dirty="0">
                <a:latin typeface="Arial"/>
                <a:cs typeface="Arial"/>
              </a:rPr>
            </a:br>
            <a:br>
              <a:rPr lang="en-US" sz="4400" b="1" dirty="0">
                <a:latin typeface="Arial"/>
                <a:cs typeface="Arial"/>
              </a:rPr>
            </a:br>
            <a:br>
              <a:rPr lang="en-US" sz="4400" b="1" dirty="0">
                <a:latin typeface="Arial"/>
                <a:cs typeface="Arial"/>
              </a:rPr>
            </a:br>
            <a:br>
              <a:rPr lang="en-US" sz="4400" b="1" dirty="0">
                <a:latin typeface="Arial"/>
                <a:cs typeface="Arial"/>
              </a:rPr>
            </a:br>
            <a:r>
              <a:rPr lang="en-US" sz="2000" b="1" dirty="0">
                <a:latin typeface="Arial"/>
                <a:cs typeface="Arial"/>
              </a:rPr>
              <a:t>Dana</a:t>
            </a:r>
            <a:r>
              <a:rPr lang="fr-FR" sz="2000" b="1" dirty="0" err="1">
                <a:latin typeface="Arial"/>
                <a:cs typeface="Arial"/>
              </a:rPr>
              <a:t>ële</a:t>
            </a:r>
            <a:r>
              <a:rPr lang="fr-FR" sz="2000" b="1" dirty="0">
                <a:latin typeface="Arial"/>
                <a:cs typeface="Arial"/>
              </a:rPr>
              <a:t> </a:t>
            </a:r>
            <a:r>
              <a:rPr lang="fr-FR" sz="2000" b="1" dirty="0" err="1">
                <a:latin typeface="Arial"/>
                <a:cs typeface="Arial"/>
              </a:rPr>
              <a:t>Puec</a:t>
            </a:r>
            <a:r>
              <a:rPr lang="en-GB" sz="2000" b="1" dirty="0" err="1">
                <a:latin typeface="Arial"/>
                <a:cs typeface="Arial"/>
              </a:rPr>
              <a:t>hmaille</a:t>
            </a:r>
            <a:r>
              <a:rPr lang="en-GB" sz="2000" b="1" dirty="0">
                <a:latin typeface="Arial"/>
                <a:cs typeface="Arial"/>
              </a:rPr>
              <a:t>, EUMETSAT</a:t>
            </a:r>
            <a:endParaRPr lang="en-DE" sz="4400" b="1" dirty="0"/>
          </a:p>
        </p:txBody>
      </p:sp>
      <p:pic>
        <p:nvPicPr>
          <p:cNvPr id="11" name="Content Placeholder 10" descr="A diagram of a data analysis&#10;&#10;Description automatically generated with medium confidence">
            <a:extLst>
              <a:ext uri="{FF2B5EF4-FFF2-40B4-BE49-F238E27FC236}">
                <a16:creationId xmlns:a16="http://schemas.microsoft.com/office/drawing/2014/main" id="{73DB306E-9C7B-F797-103A-F4EC7660D55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</p:spPr>
      </p:pic>
      <p:pic>
        <p:nvPicPr>
          <p:cNvPr id="16" name="Picture 15" descr="A diagram of a data&#10;&#10;Description automatically generated with medium confidence">
            <a:extLst>
              <a:ext uri="{FF2B5EF4-FFF2-40B4-BE49-F238E27FC236}">
                <a16:creationId xmlns:a16="http://schemas.microsoft.com/office/drawing/2014/main" id="{981B3A69-9595-C5E5-394E-FD887EAD85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3" b="13178"/>
          <a:stretch/>
        </p:blipFill>
        <p:spPr>
          <a:xfrm>
            <a:off x="5808754" y="0"/>
            <a:ext cx="6383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7865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E67F03-CF08-E386-9BA2-EC725DDE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5" name="Picture 4" descr="A diagram of a data&#10;&#10;Description automatically generated with medium confidence">
            <a:extLst>
              <a:ext uri="{FF2B5EF4-FFF2-40B4-BE49-F238E27FC236}">
                <a16:creationId xmlns:a16="http://schemas.microsoft.com/office/drawing/2014/main" id="{F912A4ED-0E5A-AF91-B5DA-4FFFEBB40E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3" b="13178"/>
          <a:stretch/>
        </p:blipFill>
        <p:spPr>
          <a:xfrm>
            <a:off x="2904377" y="-1"/>
            <a:ext cx="6383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7438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333836" y="1186873"/>
            <a:ext cx="5463956" cy="5164431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2800" dirty="0">
                <a:solidFill>
                  <a:srgbClr val="38484E"/>
                </a:solidFill>
              </a:rPr>
              <a:t>EDEN service in the platform</a:t>
            </a:r>
          </a:p>
          <a:p>
            <a:pPr marL="0" lvl="0" indent="0">
              <a:buNone/>
            </a:pPr>
            <a:r>
              <a:rPr lang="en-GB" sz="2000" dirty="0">
                <a:solidFill>
                  <a:srgbClr val="38484E"/>
                </a:solidFill>
                <a:ea typeface="Roboto Light" panose="02000000000000000000" pitchFamily="2" charset="0"/>
              </a:rPr>
              <a:t>Simone Mantovani (MEEO)</a:t>
            </a:r>
          </a:p>
          <a:p>
            <a:pPr marL="0" lvl="0" indent="0">
              <a:buNone/>
            </a:pPr>
            <a:endParaRPr lang="en-GB" sz="2000" dirty="0">
              <a:solidFill>
                <a:srgbClr val="38484E"/>
              </a:solidFill>
              <a:ea typeface="Roboto Light" panose="02000000000000000000" pitchFamily="2" charset="0"/>
            </a:endParaRPr>
          </a:p>
          <a:p>
            <a:pPr marL="0" lvl="0" indent="0">
              <a:buNone/>
            </a:pPr>
            <a:r>
              <a:rPr lang="en-US" sz="2800" dirty="0" err="1">
                <a:solidFill>
                  <a:srgbClr val="38484E"/>
                </a:solidFill>
              </a:rPr>
              <a:t>Harmonised</a:t>
            </a:r>
            <a:r>
              <a:rPr lang="en-US" sz="2800" dirty="0">
                <a:solidFill>
                  <a:srgbClr val="38484E"/>
                </a:solidFill>
              </a:rPr>
              <a:t> Data Access service a unified API for DestinE Data Portfolio</a:t>
            </a:r>
          </a:p>
          <a:p>
            <a:pPr marL="0" lvl="0" indent="0">
              <a:buNone/>
            </a:pPr>
            <a:r>
              <a:rPr lang="it-IT" sz="2000" dirty="0">
                <a:solidFill>
                  <a:srgbClr val="38484E"/>
                </a:solidFill>
                <a:ea typeface="Roboto Light" panose="02000000000000000000" pitchFamily="2" charset="0"/>
              </a:rPr>
              <a:t>Aubin Lambaré  (CS Sopra Steria)</a:t>
            </a:r>
          </a:p>
          <a:p>
            <a:pPr marL="0" lvl="0" indent="0">
              <a:buNone/>
            </a:pPr>
            <a:endParaRPr lang="en-GB" sz="2000" dirty="0">
              <a:solidFill>
                <a:srgbClr val="38484E"/>
              </a:solidFill>
              <a:ea typeface="Roboto Light" panose="02000000000000000000" pitchFamily="2" charset="0"/>
            </a:endParaRPr>
          </a:p>
          <a:p>
            <a:pPr marL="0" lvl="0" indent="0">
              <a:buNone/>
            </a:pPr>
            <a:r>
              <a:rPr lang="en-GB" sz="2800" dirty="0" err="1">
                <a:solidFill>
                  <a:srgbClr val="38484E"/>
                </a:solidFill>
              </a:rPr>
              <a:t>SesamEO</a:t>
            </a:r>
            <a:r>
              <a:rPr lang="en-GB" sz="2800" dirty="0">
                <a:solidFill>
                  <a:srgbClr val="38484E"/>
                </a:solidFill>
              </a:rPr>
              <a:t> service</a:t>
            </a:r>
          </a:p>
          <a:p>
            <a:pPr marL="0" lvl="0" indent="0">
              <a:buNone/>
            </a:pPr>
            <a:r>
              <a:rPr lang="fr-FR" sz="2000" dirty="0">
                <a:solidFill>
                  <a:srgbClr val="38484E"/>
                </a:solidFill>
                <a:ea typeface="Roboto Light" panose="02000000000000000000" pitchFamily="2" charset="0"/>
              </a:rPr>
              <a:t>Frédéric Le Fur &amp; Patrick Pradier (Gael </a:t>
            </a:r>
            <a:r>
              <a:rPr lang="fr-FR" sz="2000" dirty="0" err="1">
                <a:solidFill>
                  <a:srgbClr val="38484E"/>
                </a:solidFill>
                <a:ea typeface="Roboto Light" panose="02000000000000000000" pitchFamily="2" charset="0"/>
              </a:rPr>
              <a:t>Systems</a:t>
            </a:r>
            <a:r>
              <a:rPr lang="fr-FR" sz="2000" dirty="0">
                <a:solidFill>
                  <a:srgbClr val="38484E"/>
                </a:solidFill>
                <a:ea typeface="Roboto Light" panose="02000000000000000000" pitchFamily="2" charset="0"/>
              </a:rPr>
              <a:t>)</a:t>
            </a:r>
          </a:p>
          <a:p>
            <a:pPr marL="0" lvl="0" indent="0">
              <a:buNone/>
            </a:pPr>
            <a:endParaRPr lang="fr-FR" sz="2000" dirty="0">
              <a:solidFill>
                <a:srgbClr val="38484E"/>
              </a:solidFill>
              <a:ea typeface="Roboto Light" panose="02000000000000000000" pitchFamily="2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38484E"/>
                </a:solidFill>
              </a:rPr>
              <a:t>The Earth Data Hub </a:t>
            </a:r>
          </a:p>
          <a:p>
            <a:pPr marL="0" indent="0">
              <a:buNone/>
            </a:pPr>
            <a:r>
              <a:rPr lang="en-US" sz="2100" dirty="0">
                <a:solidFill>
                  <a:srgbClr val="38484E"/>
                </a:solidFill>
                <a:ea typeface="Roboto Light" panose="02000000000000000000" pitchFamily="2" charset="0"/>
              </a:rPr>
              <a:t>Nicola Masotti (B-Open)</a:t>
            </a:r>
          </a:p>
          <a:p>
            <a:pPr marL="0" indent="0">
              <a:buNone/>
            </a:pPr>
            <a:endParaRPr lang="en-US" sz="2800" dirty="0">
              <a:solidFill>
                <a:srgbClr val="38484E"/>
              </a:solidFill>
            </a:endParaRPr>
          </a:p>
          <a:p>
            <a:pPr marL="0" indent="0">
              <a:buNone/>
            </a:pPr>
            <a:r>
              <a:rPr lang="de-DE" sz="2800" dirty="0">
                <a:solidFill>
                  <a:srgbClr val="38484E"/>
                </a:solidFill>
              </a:rPr>
              <a:t>DestinE Streamer</a:t>
            </a:r>
          </a:p>
          <a:p>
            <a:pPr marL="0" indent="0">
              <a:buNone/>
            </a:pPr>
            <a:r>
              <a:rPr lang="de-DE" sz="2100" dirty="0">
                <a:solidFill>
                  <a:srgbClr val="38484E"/>
                </a:solidFill>
                <a:ea typeface="Roboto Light" panose="02000000000000000000" pitchFamily="2" charset="0"/>
              </a:rPr>
              <a:t>Wolfgang Kapferer (</a:t>
            </a:r>
            <a:r>
              <a:rPr lang="de-DE" sz="2100" dirty="0" err="1">
                <a:solidFill>
                  <a:srgbClr val="38484E"/>
                </a:solidFill>
                <a:ea typeface="Roboto Light" panose="02000000000000000000" pitchFamily="2" charset="0"/>
              </a:rPr>
              <a:t>Geoville</a:t>
            </a:r>
            <a:r>
              <a:rPr lang="de-DE" sz="2100" dirty="0">
                <a:solidFill>
                  <a:srgbClr val="38484E"/>
                </a:solidFill>
                <a:ea typeface="Roboto Light" panose="02000000000000000000" pitchFamily="2" charset="0"/>
              </a:rPr>
              <a:t>)</a:t>
            </a:r>
            <a:endParaRPr lang="en-GB" sz="2100" dirty="0">
              <a:solidFill>
                <a:srgbClr val="38484E"/>
              </a:solidFill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46901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2D94F56-F0EA-09B0-C30D-BC8021603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DestinE Platform, access to services</a:t>
            </a:r>
            <a:endParaRPr lang="en-D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BC7767-2087-E0CA-C05C-BDB6C0B022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14BD6E-117F-D5AA-F8EE-63B72A279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02" y="1027906"/>
            <a:ext cx="10751264" cy="57494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0BD483-DB5A-27FD-5917-33E6D4E4D7EC}"/>
              </a:ext>
            </a:extLst>
          </p:cNvPr>
          <p:cNvSpPr/>
          <p:nvPr/>
        </p:nvSpPr>
        <p:spPr bwMode="auto">
          <a:xfrm>
            <a:off x="419608" y="1673755"/>
            <a:ext cx="2641600" cy="1484312"/>
          </a:xfrm>
          <a:prstGeom prst="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DE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33C87A-08D2-34F6-82B9-02D07280EA74}"/>
              </a:ext>
            </a:extLst>
          </p:cNvPr>
          <p:cNvSpPr/>
          <p:nvPr/>
        </p:nvSpPr>
        <p:spPr bwMode="auto">
          <a:xfrm>
            <a:off x="3084237" y="1673755"/>
            <a:ext cx="2641600" cy="1484312"/>
          </a:xfrm>
          <a:prstGeom prst="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DE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EDF1A5-ED32-9F2A-45F3-4FD254E48A0C}"/>
              </a:ext>
            </a:extLst>
          </p:cNvPr>
          <p:cNvSpPr/>
          <p:nvPr/>
        </p:nvSpPr>
        <p:spPr bwMode="auto">
          <a:xfrm>
            <a:off x="5702808" y="1673755"/>
            <a:ext cx="2641600" cy="1484312"/>
          </a:xfrm>
          <a:prstGeom prst="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DE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7800FA-0540-E66B-A5B7-004E1803396E}"/>
              </a:ext>
            </a:extLst>
          </p:cNvPr>
          <p:cNvSpPr/>
          <p:nvPr/>
        </p:nvSpPr>
        <p:spPr bwMode="auto">
          <a:xfrm>
            <a:off x="8321379" y="1673755"/>
            <a:ext cx="2641600" cy="1484312"/>
          </a:xfrm>
          <a:prstGeom prst="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DE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81AE6-B4BA-B0C1-5115-DE6D5086C78A}"/>
              </a:ext>
            </a:extLst>
          </p:cNvPr>
          <p:cNvSpPr/>
          <p:nvPr/>
        </p:nvSpPr>
        <p:spPr bwMode="auto">
          <a:xfrm>
            <a:off x="3061208" y="5184245"/>
            <a:ext cx="2641600" cy="1484312"/>
          </a:xfrm>
          <a:prstGeom prst="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DE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F87D49-CF17-D4E8-58A0-2E8ACA447096}"/>
              </a:ext>
            </a:extLst>
          </p:cNvPr>
          <p:cNvSpPr txBox="1"/>
          <p:nvPr/>
        </p:nvSpPr>
        <p:spPr>
          <a:xfrm>
            <a:off x="145053" y="737420"/>
            <a:ext cx="610023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platform.destine.eu/services/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5068663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E67F03-CF08-E386-9BA2-EC725DDE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5" name="Picture 4" descr="A diagram of a data&#10;&#10;Description automatically generated with medium confidence">
            <a:extLst>
              <a:ext uri="{FF2B5EF4-FFF2-40B4-BE49-F238E27FC236}">
                <a16:creationId xmlns:a16="http://schemas.microsoft.com/office/drawing/2014/main" id="{F912A4ED-0E5A-AF91-B5DA-4FFFEBB40E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3" b="13178"/>
          <a:stretch/>
        </p:blipFill>
        <p:spPr>
          <a:xfrm>
            <a:off x="2904377" y="-1"/>
            <a:ext cx="6383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0482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ooperation Template">
  <a:themeElements>
    <a:clrScheme name="EUMETSAT 2021 Colours">
      <a:dk1>
        <a:srgbClr val="FFFFFF"/>
      </a:dk1>
      <a:lt1>
        <a:srgbClr val="00205B"/>
      </a:lt1>
      <a:dk2>
        <a:srgbClr val="38484E"/>
      </a:dk2>
      <a:lt2>
        <a:srgbClr val="5B7F95"/>
      </a:lt2>
      <a:accent1>
        <a:srgbClr val="00B5E2"/>
      </a:accent1>
      <a:accent2>
        <a:srgbClr val="EAAA00"/>
      </a:accent2>
      <a:accent3>
        <a:srgbClr val="00B2A9"/>
      </a:accent3>
      <a:accent4>
        <a:srgbClr val="FE5000"/>
      </a:accent4>
      <a:accent5>
        <a:srgbClr val="7C7FAB"/>
      </a:accent5>
      <a:accent6>
        <a:srgbClr val="D6D2C4"/>
      </a:accent6>
      <a:hlink>
        <a:srgbClr val="C5B9AC"/>
      </a:hlink>
      <a:folHlink>
        <a:srgbClr val="968C83"/>
      </a:folHlink>
    </a:clrScheme>
    <a:fontScheme name="EUMETSAT">
      <a:majorFont>
        <a:latin typeface="Bahnschrift SemiLight"/>
        <a:ea typeface=""/>
        <a:cs typeface=""/>
      </a:majorFont>
      <a:minorFont>
        <a:latin typeface="Bahnschrif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b="0" kern="100" spc="-100" dirty="0" err="1" smtClean="0">
            <a:solidFill>
              <a:schemeClr val="tx2"/>
            </a:solidFill>
            <a:latin typeface="Bahnschrift Light" panose="020B0502040204020203" pitchFamily="34" charset="0"/>
            <a:ea typeface="Roboto" panose="02000000000000000000" pitchFamily="2" charset="0"/>
          </a:defRPr>
        </a:defPPr>
      </a:lstStyle>
    </a:tx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pernicus VWG Template(1)" id="{FF18C083-4150-46EE-BF93-A5B8B6B3F87B}" vid="{C4CF1A1B-7C47-4531-94FA-F6257D60CAE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c0d32b7-afc5-4577-b835-8ee209ff46e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0E6A351B58E744BDF5DE913D9738F4" ma:contentTypeVersion="11" ma:contentTypeDescription="Create a new document." ma:contentTypeScope="" ma:versionID="109e62f4d3948b9dc9fe414f14931073">
  <xsd:schema xmlns:xsd="http://www.w3.org/2001/XMLSchema" xmlns:xs="http://www.w3.org/2001/XMLSchema" xmlns:p="http://schemas.microsoft.com/office/2006/metadata/properties" xmlns:ns3="3434cde1-f776-4c3f-9525-3f132e87b814" xmlns:ns4="4c0d32b7-afc5-4577-b835-8ee209ff46e1" targetNamespace="http://schemas.microsoft.com/office/2006/metadata/properties" ma:root="true" ma:fieldsID="3b87da97e16189f76d76e3a78ccfc078" ns3:_="" ns4:_="">
    <xsd:import namespace="3434cde1-f776-4c3f-9525-3f132e87b814"/>
    <xsd:import namespace="4c0d32b7-afc5-4577-b835-8ee209ff46e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4cde1-f776-4c3f-9525-3f132e87b8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d32b7-afc5-4577-b835-8ee209ff46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E26A7C-ACBC-45E4-8250-1AFEECD1DBCE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3434cde1-f776-4c3f-9525-3f132e87b814"/>
    <ds:schemaRef ds:uri="http://purl.org/dc/dcmitype/"/>
    <ds:schemaRef ds:uri="4c0d32b7-afc5-4577-b835-8ee209ff46e1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CACA3FF-D4DE-425A-BDD8-FE6383C127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E11CD1-F3D2-4381-82C4-614EA0A6B9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4cde1-f776-4c3f-9525-3f132e87b814"/>
    <ds:schemaRef ds:uri="4c0d32b7-afc5-4577-b835-8ee209ff46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Copernicus VWG Template</Template>
  <TotalTime>295</TotalTime>
  <Words>101</Words>
  <Application>Microsoft Macintosh PowerPoint</Application>
  <PresentationFormat>Widescreen</PresentationFormat>
  <Paragraphs>22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Bahnschrift Light</vt:lpstr>
      <vt:lpstr>Bahnschrift SemiLight</vt:lpstr>
      <vt:lpstr>Century Gothic</vt:lpstr>
      <vt:lpstr>Helvetica</vt:lpstr>
      <vt:lpstr>Roboto</vt:lpstr>
      <vt:lpstr>Tahoma</vt:lpstr>
      <vt:lpstr>Times New Roman</vt:lpstr>
      <vt:lpstr>Cooperation Template</vt:lpstr>
      <vt:lpstr>PowerPoint Presentation</vt:lpstr>
      <vt:lpstr>Interacting DestinE Data Portfolio     Danaële Puechmaille, EUMETSAT</vt:lpstr>
      <vt:lpstr>PowerPoint Presentation</vt:lpstr>
      <vt:lpstr>Agenda</vt:lpstr>
      <vt:lpstr>DestinE Platform, access to services</vt:lpstr>
      <vt:lpstr>PowerPoint Presentation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Killick</dc:creator>
  <cp:lastModifiedBy>Nathaniel Cueter</cp:lastModifiedBy>
  <cp:revision>5</cp:revision>
  <cp:lastPrinted>2006-03-06T14:11:17Z</cp:lastPrinted>
  <dcterms:created xsi:type="dcterms:W3CDTF">2022-11-22T09:12:01Z</dcterms:created>
  <dcterms:modified xsi:type="dcterms:W3CDTF">2024-10-21T13:20:37Z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0x010100420E6A351B58E744BDF5DE913D9738F4</vt:lpwstr>
  </property>
  <property fmtid="{D5CDD505-2E9C-101B-9397-08002B2CF9AE}" pid="3" name="DM_DOCNUM">
    <vt:lpwstr>1339377</vt:lpwstr>
  </property>
  <property fmtid="{D5CDD505-2E9C-101B-9397-08002B2CF9AE}" pid="4" name="DM_DOCNAME">
    <vt:lpwstr>Destination Earth VWG template</vt:lpwstr>
  </property>
  <property fmtid="{D5CDD505-2E9C-101B-9397-08002B2CF9AE}" pid="5" name="DM_AUTHOR">
    <vt:lpwstr>Anne-Flore Laloe</vt:lpwstr>
  </property>
  <property fmtid="{D5CDD505-2E9C-101B-9397-08002B2CF9AE}" pid="6" name="DM_E_DOC_NO">
    <vt:lpwstr>EUM/IM/TEM/22/1339377</vt:lpwstr>
  </property>
  <property fmtid="{D5CDD505-2E9C-101B-9397-08002B2CF9AE}" pid="7" name="DM_E_VER_NO">
    <vt:lpwstr>1B</vt:lpwstr>
  </property>
  <property fmtid="{D5CDD505-2E9C-101B-9397-08002B2CF9AE}" pid="8" name="DM_E_ISS_DATE">
    <vt:lpwstr>4 April 2022</vt:lpwstr>
  </property>
  <property fmtid="{D5CDD505-2E9C-101B-9397-08002B2CF9AE}" pid="9" name="DM_E_FROM_PERS2">
    <vt:lpwstr/>
  </property>
  <property fmtid="{D5CDD505-2E9C-101B-9397-08002B2CF9AE}" pid="10" name="DM_E_CONFID">
    <vt:lpwstr/>
  </property>
  <property fmtid="{D5CDD505-2E9C-101B-9397-08002B2CF9AE}" pid="11" name="DM_E_WBS_CODE">
    <vt:lpwstr/>
  </property>
  <property fmtid="{D5CDD505-2E9C-101B-9397-08002B2CF9AE}" pid="12" name="DM_E_DISTRIB">
    <vt:lpwstr/>
  </property>
  <property fmtid="{D5CDD505-2E9C-101B-9397-08002B2CF9AE}" pid="13" name="DIGITAL_SIGNATURE">
    <vt:lpwstr/>
  </property>
</Properties>
</file>