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70" r:id="rId2"/>
    <p:sldId id="271" r:id="rId3"/>
    <p:sldId id="272" r:id="rId4"/>
    <p:sldId id="273" r:id="rId5"/>
    <p:sldId id="274" r:id="rId6"/>
    <p:sldId id="291" r:id="rId7"/>
    <p:sldId id="292" r:id="rId8"/>
    <p:sldId id="298" r:id="rId9"/>
    <p:sldId id="264" r:id="rId10"/>
    <p:sldId id="275" r:id="rId11"/>
    <p:sldId id="266" r:id="rId12"/>
    <p:sldId id="267" r:id="rId13"/>
    <p:sldId id="268" r:id="rId14"/>
    <p:sldId id="269" r:id="rId15"/>
    <p:sldId id="299" r:id="rId16"/>
    <p:sldId id="300" r:id="rId17"/>
    <p:sldId id="301" r:id="rId18"/>
    <p:sldId id="302" r:id="rId19"/>
    <p:sldId id="303" r:id="rId20"/>
    <p:sldId id="304" r:id="rId21"/>
    <p:sldId id="276" r:id="rId22"/>
    <p:sldId id="305" r:id="rId23"/>
    <p:sldId id="277" r:id="rId24"/>
    <p:sldId id="295" r:id="rId25"/>
    <p:sldId id="278" r:id="rId26"/>
    <p:sldId id="307" r:id="rId27"/>
    <p:sldId id="308" r:id="rId28"/>
    <p:sldId id="306" r:id="rId29"/>
    <p:sldId id="309" r:id="rId30"/>
    <p:sldId id="310" r:id="rId31"/>
    <p:sldId id="311" r:id="rId32"/>
    <p:sldId id="297" r:id="rId33"/>
    <p:sldId id="283" r:id="rId34"/>
    <p:sldId id="285" r:id="rId35"/>
    <p:sldId id="28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40" userDrawn="1">
          <p15:clr>
            <a:srgbClr val="A4A3A4"/>
          </p15:clr>
        </p15:guide>
        <p15:guide id="3" orient="horz" pos="2260" userDrawn="1">
          <p15:clr>
            <a:srgbClr val="A4A3A4"/>
          </p15:clr>
        </p15:guide>
        <p15:guide id="4" pos="710" userDrawn="1">
          <p15:clr>
            <a:srgbClr val="A4A3A4"/>
          </p15:clr>
        </p15:guide>
        <p15:guide id="5" pos="6970" userDrawn="1">
          <p15:clr>
            <a:srgbClr val="A4A3A4"/>
          </p15:clr>
        </p15:guide>
        <p15:guide id="6" orient="horz" pos="48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983"/>
    <a:srgbClr val="458FAD"/>
    <a:srgbClr val="003241"/>
    <a:srgbClr val="1680B9"/>
    <a:srgbClr val="4C94B4"/>
    <a:srgbClr val="2E73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77" autoAdjust="0"/>
    <p:restoredTop sz="96340" autoAdjust="0"/>
  </p:normalViewPr>
  <p:slideViewPr>
    <p:cSldViewPr>
      <p:cViewPr varScale="1">
        <p:scale>
          <a:sx n="110" d="100"/>
          <a:sy n="110" d="100"/>
        </p:scale>
        <p:origin x="420" y="36"/>
      </p:cViewPr>
      <p:guideLst>
        <p:guide orient="horz" pos="663"/>
        <p:guide pos="3840"/>
        <p:guide orient="horz" pos="2260"/>
        <p:guide pos="710"/>
        <p:guide pos="6970"/>
        <p:guide orient="horz" pos="48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67AB93-8F49-9243-91A1-8D1F636F669A}" type="datetimeFigureOut">
              <a:rPr lang="it-IT" smtClean="0"/>
              <a:t>08/07/2024</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5AC5D4-1D19-764A-A2EB-319A9449A3B7}" type="slidenum">
              <a:rPr lang="it-IT" smtClean="0"/>
              <a:t>‹#›</a:t>
            </a:fld>
            <a:endParaRPr lang="it-IT"/>
          </a:p>
        </p:txBody>
      </p:sp>
    </p:spTree>
    <p:extLst>
      <p:ext uri="{BB962C8B-B14F-4D97-AF65-F5344CB8AC3E}">
        <p14:creationId xmlns:p14="http://schemas.microsoft.com/office/powerpoint/2010/main" val="3900175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ipcc.ch/"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45AC5D4-1D19-764A-A2EB-319A9449A3B7}" type="slidenum">
              <a:rPr lang="it-IT" smtClean="0"/>
              <a:t>2</a:t>
            </a:fld>
            <a:endParaRPr lang="it-IT"/>
          </a:p>
        </p:txBody>
      </p:sp>
    </p:spTree>
    <p:extLst>
      <p:ext uri="{BB962C8B-B14F-4D97-AF65-F5344CB8AC3E}">
        <p14:creationId xmlns:p14="http://schemas.microsoft.com/office/powerpoint/2010/main" val="3952452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sz="1100">
                <a:latin typeface="Arial"/>
                <a:ea typeface="Arial"/>
                <a:cs typeface="Arial"/>
                <a:sym typeface="Arial"/>
              </a:rPr>
              <a:t>Sea level rise is one of the most significant effects of climate change and it poses a threat especially to urban areas along coastlines, as it will be affecting infrastructures and industries and lead to population displacement.</a:t>
            </a:r>
            <a:endParaRPr sz="1100">
              <a:latin typeface="Arial"/>
              <a:ea typeface="Arial"/>
              <a:cs typeface="Arial"/>
              <a:sym typeface="Arial"/>
            </a:endParaRPr>
          </a:p>
          <a:p>
            <a:pPr marL="0" lvl="0" indent="0" algn="l" rtl="0">
              <a:spcBef>
                <a:spcPts val="0"/>
              </a:spcBef>
              <a:spcAft>
                <a:spcPts val="0"/>
              </a:spcAft>
              <a:buSzPts val="1100"/>
              <a:buNone/>
            </a:pPr>
            <a:r>
              <a:rPr lang="en-US" sz="1100">
                <a:latin typeface="Arial"/>
                <a:ea typeface="Arial"/>
                <a:cs typeface="Arial"/>
                <a:sym typeface="Arial"/>
              </a:rPr>
              <a:t>The Graph shows the Global Mean Sea Level Rise projection derived by the IPCC, the </a:t>
            </a:r>
            <a:r>
              <a:rPr lang="en-US" sz="1500">
                <a:solidFill>
                  <a:schemeClr val="hlink"/>
                </a:solidFill>
                <a:highlight>
                  <a:srgbClr val="FFFFFF"/>
                </a:highlight>
                <a:uFill>
                  <a:noFill/>
                </a:uFill>
                <a:latin typeface="Arial"/>
                <a:ea typeface="Arial"/>
                <a:cs typeface="Arial"/>
                <a:sym typeface="Arial"/>
                <a:hlinkClick r:id="rId3"/>
              </a:rPr>
              <a:t>Intergovernmental Panel on Climate Change</a:t>
            </a:r>
            <a:r>
              <a:rPr lang="en-US" sz="1100">
                <a:latin typeface="Arial"/>
                <a:ea typeface="Arial"/>
                <a:cs typeface="Arial"/>
                <a:sym typeface="Arial"/>
              </a:rPr>
              <a:t>  in meters until the year 2150.</a:t>
            </a:r>
            <a:endParaRPr sz="1100">
              <a:latin typeface="Arial"/>
              <a:ea typeface="Arial"/>
              <a:cs typeface="Arial"/>
              <a:sym typeface="Arial"/>
            </a:endParaRPr>
          </a:p>
          <a:p>
            <a:pPr marL="0" lvl="0" indent="0" algn="l" rtl="0">
              <a:spcBef>
                <a:spcPts val="0"/>
              </a:spcBef>
              <a:spcAft>
                <a:spcPts val="0"/>
              </a:spcAft>
              <a:buSzPts val="1100"/>
              <a:buNone/>
            </a:pPr>
            <a:r>
              <a:rPr lang="en-US" sz="1100">
                <a:latin typeface="Arial"/>
                <a:ea typeface="Arial"/>
                <a:cs typeface="Arial"/>
                <a:sym typeface="Arial"/>
              </a:rPr>
              <a:t>According to the IPCC climate projections, the risk of sea level rise increases for each shared socioeconomic pathway, or SSP. The SSPs are climate change scenarios that take into account future socio economic global changes. There are 5 SSPs: the first one is the more optimistic one, in which it is assumed that society will be taking “the green road” towards a more sustainable planet, while the last one is the most pessimistic one, that assumes a completely fossil-fueled development. The Projected Data takes into account different components that contribute to Sea level Rise, such as melting glaciers.</a:t>
            </a:r>
            <a:endParaRPr sz="1100">
              <a:latin typeface="Arial"/>
              <a:ea typeface="Arial"/>
              <a:cs typeface="Arial"/>
              <a:sym typeface="Arial"/>
            </a:endParaRPr>
          </a:p>
          <a:p>
            <a:pPr marL="0" lvl="0" indent="0" algn="l" rtl="0">
              <a:spcBef>
                <a:spcPts val="0"/>
              </a:spcBef>
              <a:spcAft>
                <a:spcPts val="0"/>
              </a:spcAft>
              <a:buSzPts val="1100"/>
              <a:buNone/>
            </a:pPr>
            <a:endParaRPr sz="1100">
              <a:latin typeface="Arial"/>
              <a:ea typeface="Arial"/>
              <a:cs typeface="Arial"/>
              <a:sym typeface="Arial"/>
            </a:endParaRPr>
          </a:p>
          <a:p>
            <a:pPr marL="0" lvl="0" indent="0" algn="l" rtl="0">
              <a:spcBef>
                <a:spcPts val="0"/>
              </a:spcBef>
              <a:spcAft>
                <a:spcPts val="0"/>
              </a:spcAft>
              <a:buSzPts val="1100"/>
              <a:buNone/>
            </a:pPr>
            <a:r>
              <a:rPr lang="en-US" sz="1100">
                <a:latin typeface="Arial"/>
                <a:ea typeface="Arial"/>
                <a:cs typeface="Arial"/>
                <a:sym typeface="Arial"/>
              </a:rPr>
              <a:t>The Urban Square Demonstrator intends to give an insight into these global future changes by implementing a technical service that allows to map far-future inundation risk in any area of the globe.</a:t>
            </a:r>
            <a:endParaRPr sz="1100">
              <a:latin typeface="Arial"/>
              <a:ea typeface="Arial"/>
              <a:cs typeface="Arial"/>
              <a:sym typeface="Arial"/>
            </a:endParaRPr>
          </a:p>
          <a:p>
            <a:pPr marL="0" lvl="0" indent="0" algn="l" rtl="0">
              <a:spcBef>
                <a:spcPts val="0"/>
              </a:spcBef>
              <a:spcAft>
                <a:spcPts val="0"/>
              </a:spcAft>
              <a:buSzPts val="1100"/>
              <a:buNone/>
            </a:pPr>
            <a:endParaRPr sz="1100">
              <a:latin typeface="Arial"/>
              <a:ea typeface="Arial"/>
              <a:cs typeface="Arial"/>
              <a:sym typeface="Arial"/>
            </a:endParaRPr>
          </a:p>
          <a:p>
            <a:pPr marL="0" lvl="0" indent="0" algn="l" rtl="0">
              <a:spcBef>
                <a:spcPts val="0"/>
              </a:spcBef>
              <a:spcAft>
                <a:spcPts val="0"/>
              </a:spcAft>
              <a:buSzPts val="1100"/>
              <a:buNone/>
            </a:pPr>
            <a:r>
              <a:rPr lang="en-US" sz="1100">
                <a:latin typeface="Arial"/>
                <a:ea typeface="Arial"/>
                <a:cs typeface="Arial"/>
                <a:sym typeface="Arial"/>
              </a:rPr>
              <a:t> such as Sterodynamic Seal Level (heat expansion), melting glaciers, Greenland ect.</a:t>
            </a:r>
            <a:endParaRPr sz="1100">
              <a:latin typeface="Arial"/>
              <a:ea typeface="Arial"/>
              <a:cs typeface="Arial"/>
              <a:sym typeface="Arial"/>
            </a:endParaRPr>
          </a:p>
          <a:p>
            <a:pPr marL="0" lvl="0" indent="0" algn="l" rtl="0">
              <a:spcBef>
                <a:spcPts val="0"/>
              </a:spcBef>
              <a:spcAft>
                <a:spcPts val="0"/>
              </a:spcAft>
              <a:buSzPts val="1100"/>
              <a:buNone/>
            </a:pPr>
            <a:endParaRPr sz="1100">
              <a:latin typeface="Arial"/>
              <a:ea typeface="Arial"/>
              <a:cs typeface="Arial"/>
              <a:sym typeface="Arial"/>
            </a:endParaRPr>
          </a:p>
          <a:p>
            <a:pPr marL="0" lvl="0" indent="0" algn="l" rtl="0">
              <a:spcBef>
                <a:spcPts val="0"/>
              </a:spcBef>
              <a:spcAft>
                <a:spcPts val="0"/>
              </a:spcAft>
              <a:buSzPts val="1100"/>
              <a:buNone/>
            </a:pPr>
            <a:r>
              <a:rPr lang="en-US" sz="1100">
                <a:latin typeface="Arial"/>
                <a:ea typeface="Arial"/>
                <a:cs typeface="Arial"/>
                <a:sym typeface="Arial"/>
              </a:rPr>
              <a:t> The Projections are shown for each shared socioeconomic pathway SSPs are also shown with their Confidence interval.</a:t>
            </a:r>
            <a:endParaRPr sz="1100">
              <a:latin typeface="Arial"/>
              <a:ea typeface="Arial"/>
              <a:cs typeface="Arial"/>
              <a:sym typeface="Arial"/>
            </a:endParaRPr>
          </a:p>
          <a:p>
            <a:pPr marL="0" lvl="0" indent="0" algn="l" rtl="0">
              <a:spcBef>
                <a:spcPts val="0"/>
              </a:spcBef>
              <a:spcAft>
                <a:spcPts val="0"/>
              </a:spcAft>
              <a:buSzPts val="1100"/>
              <a:buNone/>
            </a:pP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br>
              <a:rPr lang="en-US" sz="1100">
                <a:latin typeface="Arial"/>
                <a:ea typeface="Arial"/>
                <a:cs typeface="Arial"/>
                <a:sym typeface="Arial"/>
              </a:rPr>
            </a:br>
            <a:endParaRPr/>
          </a:p>
        </p:txBody>
      </p:sp>
      <p:sp>
        <p:nvSpPr>
          <p:cNvPr id="260" name="Google Shape;26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sz="1100">
                <a:latin typeface="Arial"/>
                <a:ea typeface="Arial"/>
                <a:cs typeface="Arial"/>
                <a:sym typeface="Arial"/>
              </a:rPr>
              <a:t>The service is based on the copernicus 30m DEM, the ESA waterbodies layer and the the IPCC sea level projections.</a:t>
            </a:r>
            <a:endParaRPr sz="1100">
              <a:latin typeface="Arial"/>
              <a:ea typeface="Arial"/>
              <a:cs typeface="Arial"/>
              <a:sym typeface="Arial"/>
            </a:endParaRPr>
          </a:p>
          <a:p>
            <a:pPr marL="0" lvl="0" indent="0" algn="l" rtl="0">
              <a:spcBef>
                <a:spcPts val="0"/>
              </a:spcBef>
              <a:spcAft>
                <a:spcPts val="0"/>
              </a:spcAft>
              <a:buSzPts val="1100"/>
              <a:buNone/>
            </a:pPr>
            <a:r>
              <a:rPr lang="en-US" sz="1100">
                <a:latin typeface="Arial"/>
                <a:ea typeface="Arial"/>
                <a:cs typeface="Arial"/>
                <a:sym typeface="Arial"/>
              </a:rPr>
              <a:t>In particular, for the latter, the 50th percentile of each SSP was selected. </a:t>
            </a:r>
            <a:endParaRPr sz="1100">
              <a:latin typeface="Arial"/>
              <a:ea typeface="Arial"/>
              <a:cs typeface="Arial"/>
              <a:sym typeface="Arial"/>
            </a:endParaRPr>
          </a:p>
          <a:p>
            <a:pPr marL="0" lvl="0" indent="0" algn="l" rtl="0">
              <a:spcBef>
                <a:spcPts val="0"/>
              </a:spcBef>
              <a:spcAft>
                <a:spcPts val="0"/>
              </a:spcAft>
              <a:buSzPts val="1100"/>
              <a:buNone/>
            </a:pPr>
            <a:r>
              <a:rPr lang="en-US" sz="1100">
                <a:latin typeface="Arial"/>
                <a:ea typeface="Arial"/>
                <a:cs typeface="Arial"/>
                <a:sym typeface="Arial"/>
              </a:rPr>
              <a:t>The data is also distributed in two categories of confidence levels (medium and low). This Levels of certainty are  based on the evidence and agreement among scientists about the projected outcomes. The confidence levels in IPCC reports are used to convey the degree of certainty in scientific findings and predictions, which are determined through the consistency of evidence, the robustness of methodologies, and the level of agreement among experts.</a:t>
            </a:r>
            <a:endParaRPr sz="1100">
              <a:latin typeface="Arial"/>
              <a:ea typeface="Arial"/>
              <a:cs typeface="Arial"/>
              <a:sym typeface="Arial"/>
            </a:endParaRPr>
          </a:p>
          <a:p>
            <a:pPr marL="0" lvl="0" indent="0" algn="l" rtl="0">
              <a:spcBef>
                <a:spcPts val="0"/>
              </a:spcBef>
              <a:spcAft>
                <a:spcPts val="0"/>
              </a:spcAft>
              <a:buSzPts val="1100"/>
              <a:buNone/>
            </a:pPr>
            <a:endParaRPr sz="1100">
              <a:latin typeface="Arial"/>
              <a:ea typeface="Arial"/>
              <a:cs typeface="Arial"/>
              <a:sym typeface="Arial"/>
            </a:endParaRPr>
          </a:p>
          <a:p>
            <a:pPr marL="0" lvl="0" indent="0" algn="l" rtl="0">
              <a:spcBef>
                <a:spcPts val="0"/>
              </a:spcBef>
              <a:spcAft>
                <a:spcPts val="0"/>
              </a:spcAft>
              <a:buSzPts val="1100"/>
              <a:buNone/>
            </a:pPr>
            <a:r>
              <a:rPr lang="en-US" sz="1100">
                <a:latin typeface="Arial"/>
                <a:ea typeface="Arial"/>
                <a:cs typeface="Arial"/>
                <a:sym typeface="Arial"/>
              </a:rPr>
              <a:t>Medium: "About 5 out of 10 chance"</a:t>
            </a:r>
            <a:endParaRPr sz="1100">
              <a:latin typeface="Arial"/>
              <a:ea typeface="Arial"/>
              <a:cs typeface="Arial"/>
              <a:sym typeface="Arial"/>
            </a:endParaRPr>
          </a:p>
          <a:p>
            <a:pPr marL="0" lvl="0" indent="0" algn="l" rtl="0">
              <a:spcBef>
                <a:spcPts val="0"/>
              </a:spcBef>
              <a:spcAft>
                <a:spcPts val="0"/>
              </a:spcAft>
              <a:buSzPts val="1100"/>
              <a:buNone/>
            </a:pPr>
            <a:r>
              <a:rPr lang="en-US" sz="1100">
                <a:latin typeface="Arial"/>
                <a:ea typeface="Arial"/>
                <a:cs typeface="Arial"/>
                <a:sym typeface="Arial"/>
              </a:rPr>
              <a:t>Low: "About 2 out of 10 chance"</a:t>
            </a:r>
            <a:endParaRPr sz="1100">
              <a:latin typeface="Arial"/>
              <a:ea typeface="Arial"/>
              <a:cs typeface="Arial"/>
              <a:sym typeface="Arial"/>
            </a:endParaRPr>
          </a:p>
          <a:p>
            <a:pPr marL="0" lvl="0" indent="0" algn="l" rtl="0">
              <a:spcBef>
                <a:spcPts val="0"/>
              </a:spcBef>
              <a:spcAft>
                <a:spcPts val="0"/>
              </a:spcAft>
              <a:buSzPts val="1100"/>
              <a:buNone/>
            </a:pPr>
            <a:endParaRPr sz="1100">
              <a:latin typeface="Arial"/>
              <a:ea typeface="Arial"/>
              <a:cs typeface="Arial"/>
              <a:sym typeface="Arial"/>
            </a:endParaRPr>
          </a:p>
          <a:p>
            <a:pPr marL="0" lvl="0" indent="0" algn="l" rtl="0">
              <a:spcBef>
                <a:spcPts val="0"/>
              </a:spcBef>
              <a:spcAft>
                <a:spcPts val="0"/>
              </a:spcAft>
              <a:buSzPts val="1100"/>
              <a:buNone/>
            </a:pPr>
            <a:r>
              <a:rPr lang="en-US" sz="1100">
                <a:latin typeface="Arial"/>
                <a:ea typeface="Arial"/>
                <a:cs typeface="Arial"/>
                <a:sym typeface="Arial"/>
              </a:rPr>
              <a:t>The model configurations</a:t>
            </a:r>
            <a:endParaRPr sz="1100">
              <a:latin typeface="Arial"/>
              <a:ea typeface="Arial"/>
              <a:cs typeface="Arial"/>
              <a:sym typeface="Arial"/>
            </a:endParaRPr>
          </a:p>
          <a:p>
            <a:pPr marL="0" lvl="0" indent="0" algn="l" rtl="0">
              <a:spcBef>
                <a:spcPts val="0"/>
              </a:spcBef>
              <a:spcAft>
                <a:spcPts val="0"/>
              </a:spcAft>
              <a:buSzPts val="1100"/>
              <a:buNone/>
            </a:pPr>
            <a:endParaRPr sz="1100">
              <a:latin typeface="Arial"/>
              <a:ea typeface="Arial"/>
              <a:cs typeface="Arial"/>
              <a:sym typeface="Arial"/>
            </a:endParaRPr>
          </a:p>
          <a:p>
            <a:pPr marL="0" lvl="0" indent="0" algn="l" rtl="0">
              <a:spcBef>
                <a:spcPts val="0"/>
              </a:spcBef>
              <a:spcAft>
                <a:spcPts val="0"/>
              </a:spcAft>
              <a:buSzPts val="1100"/>
              <a:buNone/>
            </a:pPr>
            <a:r>
              <a:rPr lang="en-US" sz="1100">
                <a:latin typeface="Arial"/>
                <a:ea typeface="Arial"/>
                <a:cs typeface="Arial"/>
                <a:sym typeface="Arial"/>
              </a:rPr>
              <a:t> inundation risk service we provide can be quickly set up by choosing 4 parameters. The first one is the year of interest, do you want to look at the situation in 2040 or 2150? Then you can choose the SSP scenario. Then the user can add a storm surge height to the projected sea level rise, up to 50m. And finally you can choose between a low and a medium confidence level. The user can test out several what-if scenario as all parameters can be easily changed. </a:t>
            </a:r>
            <a:endParaRPr sz="1100">
              <a:latin typeface="Arial"/>
              <a:ea typeface="Arial"/>
              <a:cs typeface="Arial"/>
              <a:sym typeface="Arial"/>
            </a:endParaRPr>
          </a:p>
          <a:p>
            <a:pPr marL="0" lvl="0" indent="0" algn="l" rtl="0">
              <a:spcBef>
                <a:spcPts val="0"/>
              </a:spcBef>
              <a:spcAft>
                <a:spcPts val="0"/>
              </a:spcAft>
              <a:buSzPts val="1100"/>
              <a:buNone/>
            </a:pPr>
            <a:r>
              <a:rPr lang="en-US" sz="1100">
                <a:latin typeface="Arial"/>
                <a:ea typeface="Arial"/>
                <a:cs typeface="Arial"/>
                <a:sym typeface="Arial"/>
              </a:rPr>
              <a:t>the outputs</a:t>
            </a:r>
            <a:endParaRPr sz="1100">
              <a:latin typeface="Arial"/>
              <a:ea typeface="Arial"/>
              <a:cs typeface="Arial"/>
              <a:sym typeface="Arial"/>
            </a:endParaRPr>
          </a:p>
          <a:p>
            <a:pPr marL="0" lvl="0" indent="0" algn="l" rtl="0">
              <a:spcBef>
                <a:spcPts val="0"/>
              </a:spcBef>
              <a:spcAft>
                <a:spcPts val="0"/>
              </a:spcAft>
              <a:buSzPts val="1100"/>
              <a:buNone/>
            </a:pP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through an api that calls the ghs layers</a:t>
            </a:r>
            <a:endParaRPr sz="1100">
              <a:latin typeface="Arial"/>
              <a:ea typeface="Arial"/>
              <a:cs typeface="Arial"/>
              <a:sym typeface="Arial"/>
            </a:endParaRPr>
          </a:p>
        </p:txBody>
      </p:sp>
      <p:sp>
        <p:nvSpPr>
          <p:cNvPr id="276" name="Google Shape;27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 better demonstrate the tool I will show ehre an example of inundation risk in ravenna</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Example of the Ravenna area, hotspot for climate change in the mediterranean, in the adriatic sea specifically.</a:t>
            </a:r>
            <a:endParaRPr/>
          </a:p>
        </p:txBody>
      </p:sp>
      <p:sp>
        <p:nvSpPr>
          <p:cNvPr id="295" name="Google Shape;29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Every time a new what-if scenario is set up, an inundation map will be displayed, with the flooded areas in red and the protected areas in green.</a:t>
            </a:r>
            <a:endParaRPr sz="1100">
              <a:latin typeface="Arial"/>
              <a:ea typeface="Arial"/>
              <a:cs typeface="Arial"/>
              <a:sym typeface="Arial"/>
            </a:endParaRPr>
          </a:p>
          <a:p>
            <a:pPr marL="0" lvl="0" indent="0" algn="l" rtl="0">
              <a:spcBef>
                <a:spcPts val="0"/>
              </a:spcBef>
              <a:spcAft>
                <a:spcPts val="0"/>
              </a:spcAft>
              <a:buNone/>
            </a:pPr>
            <a:endParaRPr/>
          </a:p>
        </p:txBody>
      </p:sp>
      <p:sp>
        <p:nvSpPr>
          <p:cNvPr id="311" name="Google Shape;31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eabeab6e8f_1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2eabeab6e8f_1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g2eabeab6e8f_1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eabeab6e8f_1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g2eabeab6e8f_1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g2eabeab6e8f_1_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45AC5D4-1D19-764A-A2EB-319A9449A3B7}" type="slidenum">
              <a:rPr lang="it-IT" smtClean="0"/>
              <a:t>3</a:t>
            </a:fld>
            <a:endParaRPr lang="it-IT"/>
          </a:p>
        </p:txBody>
      </p:sp>
    </p:spTree>
    <p:extLst>
      <p:ext uri="{BB962C8B-B14F-4D97-AF65-F5344CB8AC3E}">
        <p14:creationId xmlns:p14="http://schemas.microsoft.com/office/powerpoint/2010/main" val="1462332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 name="Google Shape;413;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The service capabilities will be greatly enhanced with the implementation of the DestinE service. The inundation products in Europe will be more robust and higher in resolution thanks to the 10m digital elevation model and  the use of the sea level projections from the climate change adaptation digital twin, although at the moment only 2040 projections with a single scenario are available. But of course, as the layers of the digital twin are updated, the sea level rise and storm surges service will also be updated, thus allowing to produce flood maps for different years of interest as well as in areas outside of europe. </a:t>
            </a:r>
            <a:endParaRPr sz="1600">
              <a:solidFill>
                <a:schemeClr val="accent1"/>
              </a:solidFill>
            </a:endParaRPr>
          </a:p>
          <a:p>
            <a:pPr marL="0" lvl="0" indent="0" algn="l" rtl="0">
              <a:spcBef>
                <a:spcPts val="0"/>
              </a:spcBef>
              <a:spcAft>
                <a:spcPts val="0"/>
              </a:spcAft>
              <a:buClr>
                <a:schemeClr val="dk1"/>
              </a:buClr>
              <a:buSzPts val="1100"/>
              <a:buFont typeface="Arial"/>
              <a:buNone/>
            </a:pPr>
            <a:endParaRPr sz="1600">
              <a:solidFill>
                <a:schemeClr val="accent1"/>
              </a:solidFill>
            </a:endParaRPr>
          </a:p>
          <a:p>
            <a:pPr marL="0" lvl="0" indent="0" algn="l" rtl="0">
              <a:spcBef>
                <a:spcPts val="0"/>
              </a:spcBef>
              <a:spcAft>
                <a:spcPts val="0"/>
              </a:spcAft>
              <a:buClr>
                <a:schemeClr val="dk1"/>
              </a:buClr>
              <a:buSzPts val="1100"/>
              <a:buFont typeface="Arial"/>
              <a:buNone/>
            </a:pPr>
            <a:r>
              <a:rPr lang="en-US" sz="1600">
                <a:solidFill>
                  <a:schemeClr val="accent1"/>
                </a:solidFill>
              </a:rPr>
              <a:t>Use of Climate change adaptation DT (mean sea level , 2040, SSP (3-7.0)</a:t>
            </a:r>
            <a:endParaRPr sz="1600">
              <a:solidFill>
                <a:schemeClr val="accent1"/>
              </a:solidFill>
            </a:endParaRPr>
          </a:p>
          <a:p>
            <a:pPr marL="0" lvl="0" indent="0" algn="l" rtl="0">
              <a:spcBef>
                <a:spcPts val="0"/>
              </a:spcBef>
              <a:spcAft>
                <a:spcPts val="0"/>
              </a:spcAft>
              <a:buClr>
                <a:schemeClr val="dk1"/>
              </a:buClr>
              <a:buSzPts val="1100"/>
              <a:buFont typeface="Arial"/>
              <a:buNone/>
            </a:pPr>
            <a:r>
              <a:rPr lang="en-US" sz="1600">
                <a:solidFill>
                  <a:schemeClr val="accent1"/>
                </a:solidFill>
              </a:rPr>
              <a:t>scale up / follow on</a:t>
            </a:r>
            <a:endParaRPr sz="1600">
              <a:solidFill>
                <a:schemeClr val="accent1"/>
              </a:solidFill>
            </a:endParaRPr>
          </a:p>
          <a:p>
            <a:pPr marL="457200" lvl="0" indent="-330200" algn="l" rtl="0">
              <a:spcBef>
                <a:spcPts val="0"/>
              </a:spcBef>
              <a:spcAft>
                <a:spcPts val="0"/>
              </a:spcAft>
              <a:buClr>
                <a:schemeClr val="accent1"/>
              </a:buClr>
              <a:buSzPts val="1600"/>
              <a:buFont typeface="Calibri"/>
              <a:buChar char="-"/>
            </a:pPr>
            <a:r>
              <a:rPr lang="en-US" sz="1600">
                <a:solidFill>
                  <a:schemeClr val="accent1"/>
                </a:solidFill>
              </a:rPr>
              <a:t>Extension to other years (DT)</a:t>
            </a:r>
            <a:endParaRPr sz="1600">
              <a:solidFill>
                <a:schemeClr val="accent1"/>
              </a:solidFill>
            </a:endParaRPr>
          </a:p>
          <a:p>
            <a:pPr marL="457200" lvl="0" indent="-330200" algn="l" rtl="0">
              <a:spcBef>
                <a:spcPts val="0"/>
              </a:spcBef>
              <a:spcAft>
                <a:spcPts val="0"/>
              </a:spcAft>
              <a:buClr>
                <a:schemeClr val="accent1"/>
              </a:buClr>
              <a:buSzPts val="1600"/>
              <a:buFont typeface="Calibri"/>
              <a:buChar char="-"/>
            </a:pPr>
            <a:r>
              <a:rPr lang="en-US" sz="1600">
                <a:solidFill>
                  <a:schemeClr val="accent1"/>
                </a:solidFill>
              </a:rPr>
              <a:t>Extension to global areas if 10 DTM is available </a:t>
            </a:r>
            <a:endParaRPr sz="1600">
              <a:solidFill>
                <a:schemeClr val="accent1"/>
              </a:solidFill>
            </a:endParaRPr>
          </a:p>
          <a:p>
            <a:pPr marL="457200" lvl="0" indent="-330200" algn="l" rtl="0">
              <a:spcBef>
                <a:spcPts val="0"/>
              </a:spcBef>
              <a:spcAft>
                <a:spcPts val="0"/>
              </a:spcAft>
              <a:buClr>
                <a:schemeClr val="accent1"/>
              </a:buClr>
              <a:buSzPts val="1600"/>
              <a:buFont typeface="Calibri"/>
              <a:buChar char="-"/>
            </a:pPr>
            <a:r>
              <a:rPr lang="en-US" sz="1600">
                <a:solidFill>
                  <a:schemeClr val="accent1"/>
                </a:solidFill>
              </a:rPr>
              <a:t>Local assessment using higher resolution input data (automatic</a:t>
            </a:r>
            <a:endParaRPr sz="1600">
              <a:solidFill>
                <a:schemeClr val="accent1"/>
              </a:solidFill>
            </a:endParaRPr>
          </a:p>
          <a:p>
            <a:pPr marL="0" lvl="0" indent="0" algn="l" rtl="0">
              <a:spcBef>
                <a:spcPts val="0"/>
              </a:spcBef>
              <a:spcAft>
                <a:spcPts val="0"/>
              </a:spcAft>
              <a:buNone/>
            </a:pPr>
            <a:endParaRPr/>
          </a:p>
        </p:txBody>
      </p:sp>
      <p:sp>
        <p:nvSpPr>
          <p:cNvPr id="427" name="Google Shape;42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45AC5D4-1D19-764A-A2EB-319A9449A3B7}" type="slidenum">
              <a:rPr lang="it-IT" smtClean="0"/>
              <a:t>23</a:t>
            </a:fld>
            <a:endParaRPr lang="it-IT"/>
          </a:p>
        </p:txBody>
      </p:sp>
    </p:spTree>
    <p:extLst>
      <p:ext uri="{BB962C8B-B14F-4D97-AF65-F5344CB8AC3E}">
        <p14:creationId xmlns:p14="http://schemas.microsoft.com/office/powerpoint/2010/main" val="18769384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45AC5D4-1D19-764A-A2EB-319A9449A3B7}" type="slidenum">
              <a:rPr lang="it-IT" smtClean="0"/>
              <a:t>24</a:t>
            </a:fld>
            <a:endParaRPr lang="it-IT"/>
          </a:p>
        </p:txBody>
      </p:sp>
    </p:spTree>
    <p:extLst>
      <p:ext uri="{BB962C8B-B14F-4D97-AF65-F5344CB8AC3E}">
        <p14:creationId xmlns:p14="http://schemas.microsoft.com/office/powerpoint/2010/main" val="33416748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45AC5D4-1D19-764A-A2EB-319A9449A3B7}" type="slidenum">
              <a:rPr lang="it-IT" smtClean="0"/>
              <a:t>25</a:t>
            </a:fld>
            <a:endParaRPr lang="it-IT"/>
          </a:p>
        </p:txBody>
      </p:sp>
    </p:spTree>
    <p:extLst>
      <p:ext uri="{BB962C8B-B14F-4D97-AF65-F5344CB8AC3E}">
        <p14:creationId xmlns:p14="http://schemas.microsoft.com/office/powerpoint/2010/main" val="2521819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45AC5D4-1D19-764A-A2EB-319A9449A3B7}" type="slidenum">
              <a:rPr lang="it-IT" smtClean="0"/>
              <a:t>26</a:t>
            </a:fld>
            <a:endParaRPr lang="it-IT"/>
          </a:p>
        </p:txBody>
      </p:sp>
    </p:spTree>
    <p:extLst>
      <p:ext uri="{BB962C8B-B14F-4D97-AF65-F5344CB8AC3E}">
        <p14:creationId xmlns:p14="http://schemas.microsoft.com/office/powerpoint/2010/main" val="14684029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45AC5D4-1D19-764A-A2EB-319A9449A3B7}" type="slidenum">
              <a:rPr lang="it-IT" smtClean="0"/>
              <a:t>27</a:t>
            </a:fld>
            <a:endParaRPr lang="it-IT"/>
          </a:p>
        </p:txBody>
      </p:sp>
    </p:spTree>
    <p:extLst>
      <p:ext uri="{BB962C8B-B14F-4D97-AF65-F5344CB8AC3E}">
        <p14:creationId xmlns:p14="http://schemas.microsoft.com/office/powerpoint/2010/main" val="512613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45AC5D4-1D19-764A-A2EB-319A9449A3B7}" type="slidenum">
              <a:rPr lang="it-IT" smtClean="0"/>
              <a:t>28</a:t>
            </a:fld>
            <a:endParaRPr lang="it-IT"/>
          </a:p>
        </p:txBody>
      </p:sp>
    </p:spTree>
    <p:extLst>
      <p:ext uri="{BB962C8B-B14F-4D97-AF65-F5344CB8AC3E}">
        <p14:creationId xmlns:p14="http://schemas.microsoft.com/office/powerpoint/2010/main" val="4073540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45AC5D4-1D19-764A-A2EB-319A9449A3B7}" type="slidenum">
              <a:rPr lang="it-IT" smtClean="0"/>
              <a:t>29</a:t>
            </a:fld>
            <a:endParaRPr lang="it-IT"/>
          </a:p>
        </p:txBody>
      </p:sp>
    </p:spTree>
    <p:extLst>
      <p:ext uri="{BB962C8B-B14F-4D97-AF65-F5344CB8AC3E}">
        <p14:creationId xmlns:p14="http://schemas.microsoft.com/office/powerpoint/2010/main" val="27556783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45AC5D4-1D19-764A-A2EB-319A9449A3B7}" type="slidenum">
              <a:rPr lang="it-IT" smtClean="0"/>
              <a:t>30</a:t>
            </a:fld>
            <a:endParaRPr lang="it-IT"/>
          </a:p>
        </p:txBody>
      </p:sp>
    </p:spTree>
    <p:extLst>
      <p:ext uri="{BB962C8B-B14F-4D97-AF65-F5344CB8AC3E}">
        <p14:creationId xmlns:p14="http://schemas.microsoft.com/office/powerpoint/2010/main" val="410929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45AC5D4-1D19-764A-A2EB-319A9449A3B7}" type="slidenum">
              <a:rPr lang="it-IT" smtClean="0"/>
              <a:t>4</a:t>
            </a:fld>
            <a:endParaRPr lang="it-IT"/>
          </a:p>
        </p:txBody>
      </p:sp>
    </p:spTree>
    <p:extLst>
      <p:ext uri="{BB962C8B-B14F-4D97-AF65-F5344CB8AC3E}">
        <p14:creationId xmlns:p14="http://schemas.microsoft.com/office/powerpoint/2010/main" val="385631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45AC5D4-1D19-764A-A2EB-319A9449A3B7}" type="slidenum">
              <a:rPr lang="it-IT" smtClean="0"/>
              <a:t>31</a:t>
            </a:fld>
            <a:endParaRPr lang="it-IT"/>
          </a:p>
        </p:txBody>
      </p:sp>
    </p:spTree>
    <p:extLst>
      <p:ext uri="{BB962C8B-B14F-4D97-AF65-F5344CB8AC3E}">
        <p14:creationId xmlns:p14="http://schemas.microsoft.com/office/powerpoint/2010/main" val="42049656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45AC5D4-1D19-764A-A2EB-319A9449A3B7}" type="slidenum">
              <a:rPr lang="it-IT" smtClean="0"/>
              <a:t>32</a:t>
            </a:fld>
            <a:endParaRPr lang="it-IT"/>
          </a:p>
        </p:txBody>
      </p:sp>
    </p:spTree>
    <p:extLst>
      <p:ext uri="{BB962C8B-B14F-4D97-AF65-F5344CB8AC3E}">
        <p14:creationId xmlns:p14="http://schemas.microsoft.com/office/powerpoint/2010/main" val="1411556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17773997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45AC5D4-1D19-764A-A2EB-319A9449A3B7}" type="slidenum">
              <a:rPr lang="it-IT" smtClean="0"/>
              <a:t>35</a:t>
            </a:fld>
            <a:endParaRPr lang="it-IT"/>
          </a:p>
        </p:txBody>
      </p:sp>
    </p:spTree>
    <p:extLst>
      <p:ext uri="{BB962C8B-B14F-4D97-AF65-F5344CB8AC3E}">
        <p14:creationId xmlns:p14="http://schemas.microsoft.com/office/powerpoint/2010/main" val="3869871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45AC5D4-1D19-764A-A2EB-319A9449A3B7}" type="slidenum">
              <a:rPr lang="it-IT" smtClean="0"/>
              <a:t>5</a:t>
            </a:fld>
            <a:endParaRPr lang="it-IT"/>
          </a:p>
        </p:txBody>
      </p:sp>
    </p:spTree>
    <p:extLst>
      <p:ext uri="{BB962C8B-B14F-4D97-AF65-F5344CB8AC3E}">
        <p14:creationId xmlns:p14="http://schemas.microsoft.com/office/powerpoint/2010/main" val="510234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45AC5D4-1D19-764A-A2EB-319A9449A3B7}" type="slidenum">
              <a:rPr lang="it-IT" smtClean="0"/>
              <a:t>6</a:t>
            </a:fld>
            <a:endParaRPr lang="it-IT"/>
          </a:p>
        </p:txBody>
      </p:sp>
    </p:spTree>
    <p:extLst>
      <p:ext uri="{BB962C8B-B14F-4D97-AF65-F5344CB8AC3E}">
        <p14:creationId xmlns:p14="http://schemas.microsoft.com/office/powerpoint/2010/main" val="2285826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45AC5D4-1D19-764A-A2EB-319A9449A3B7}" type="slidenum">
              <a:rPr lang="it-IT" smtClean="0"/>
              <a:t>7</a:t>
            </a:fld>
            <a:endParaRPr lang="it-IT"/>
          </a:p>
        </p:txBody>
      </p:sp>
    </p:spTree>
    <p:extLst>
      <p:ext uri="{BB962C8B-B14F-4D97-AF65-F5344CB8AC3E}">
        <p14:creationId xmlns:p14="http://schemas.microsoft.com/office/powerpoint/2010/main" val="3069784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669382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0" name="Google Shape;22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A45AC5D4-1D19-764A-A2EB-319A9449A3B7}" type="slidenum">
              <a:rPr lang="it-IT" smtClean="0"/>
              <a:t>10</a:t>
            </a:fld>
            <a:endParaRPr lang="it-IT"/>
          </a:p>
        </p:txBody>
      </p:sp>
    </p:spTree>
    <p:extLst>
      <p:ext uri="{BB962C8B-B14F-4D97-AF65-F5344CB8AC3E}">
        <p14:creationId xmlns:p14="http://schemas.microsoft.com/office/powerpoint/2010/main" val="888260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4DE3-3907-A176-3A4B-864468A149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46160A7-62B1-81DE-AFC0-9AC0D6744D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6DA932D-9130-03ED-8E94-BB1217D2EABB}"/>
              </a:ext>
            </a:extLst>
          </p:cNvPr>
          <p:cNvSpPr>
            <a:spLocks noGrp="1"/>
          </p:cNvSpPr>
          <p:nvPr>
            <p:ph type="dt" sz="half" idx="10"/>
          </p:nvPr>
        </p:nvSpPr>
        <p:spPr/>
        <p:txBody>
          <a:bodyPr/>
          <a:lstStyle/>
          <a:p>
            <a:fld id="{18A248DE-530F-45D5-88F7-0C570164BB67}" type="datetimeFigureOut">
              <a:rPr lang="en-GB" smtClean="0"/>
              <a:t>08/07/2024</a:t>
            </a:fld>
            <a:endParaRPr lang="en-GB"/>
          </a:p>
        </p:txBody>
      </p:sp>
      <p:sp>
        <p:nvSpPr>
          <p:cNvPr id="5" name="Footer Placeholder 4">
            <a:extLst>
              <a:ext uri="{FF2B5EF4-FFF2-40B4-BE49-F238E27FC236}">
                <a16:creationId xmlns:a16="http://schemas.microsoft.com/office/drawing/2014/main" id="{FF501582-6F30-7BB7-014E-6B5BAB4350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9CA242-0112-22B6-DB4F-8005C09CA4FF}"/>
              </a:ext>
            </a:extLst>
          </p:cNvPr>
          <p:cNvSpPr>
            <a:spLocks noGrp="1"/>
          </p:cNvSpPr>
          <p:nvPr>
            <p:ph type="sldNum" sz="quarter" idx="12"/>
          </p:nvPr>
        </p:nvSpPr>
        <p:spPr/>
        <p:txBody>
          <a:bodyPr/>
          <a:lstStyle/>
          <a:p>
            <a:fld id="{BE4B69F9-5748-423E-B748-67B78A934FEF}" type="slidenum">
              <a:rPr lang="en-GB" smtClean="0"/>
              <a:t>‹#›</a:t>
            </a:fld>
            <a:endParaRPr lang="en-GB"/>
          </a:p>
        </p:txBody>
      </p:sp>
    </p:spTree>
    <p:extLst>
      <p:ext uri="{BB962C8B-B14F-4D97-AF65-F5344CB8AC3E}">
        <p14:creationId xmlns:p14="http://schemas.microsoft.com/office/powerpoint/2010/main" val="1511938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DD2F-E003-31DC-A299-14DBA3D2FD0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56ED5E1-5A6E-BCF6-5115-27A0890DC1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BCF028-6801-6055-84D7-52A44D6057F4}"/>
              </a:ext>
            </a:extLst>
          </p:cNvPr>
          <p:cNvSpPr>
            <a:spLocks noGrp="1"/>
          </p:cNvSpPr>
          <p:nvPr>
            <p:ph type="dt" sz="half" idx="10"/>
          </p:nvPr>
        </p:nvSpPr>
        <p:spPr/>
        <p:txBody>
          <a:bodyPr/>
          <a:lstStyle/>
          <a:p>
            <a:fld id="{18A248DE-530F-45D5-88F7-0C570164BB67}" type="datetimeFigureOut">
              <a:rPr lang="en-GB" smtClean="0"/>
              <a:t>08/07/2024</a:t>
            </a:fld>
            <a:endParaRPr lang="en-GB"/>
          </a:p>
        </p:txBody>
      </p:sp>
      <p:sp>
        <p:nvSpPr>
          <p:cNvPr id="5" name="Footer Placeholder 4">
            <a:extLst>
              <a:ext uri="{FF2B5EF4-FFF2-40B4-BE49-F238E27FC236}">
                <a16:creationId xmlns:a16="http://schemas.microsoft.com/office/drawing/2014/main" id="{F5BDB12A-9400-EAB3-907C-70A5AAF485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0BCC12-F2A2-1637-A65A-A9F7AD72A440}"/>
              </a:ext>
            </a:extLst>
          </p:cNvPr>
          <p:cNvSpPr>
            <a:spLocks noGrp="1"/>
          </p:cNvSpPr>
          <p:nvPr>
            <p:ph type="sldNum" sz="quarter" idx="12"/>
          </p:nvPr>
        </p:nvSpPr>
        <p:spPr/>
        <p:txBody>
          <a:bodyPr/>
          <a:lstStyle/>
          <a:p>
            <a:fld id="{BE4B69F9-5748-423E-B748-67B78A934FEF}" type="slidenum">
              <a:rPr lang="en-GB" smtClean="0"/>
              <a:t>‹#›</a:t>
            </a:fld>
            <a:endParaRPr lang="en-GB"/>
          </a:p>
        </p:txBody>
      </p:sp>
    </p:spTree>
    <p:extLst>
      <p:ext uri="{BB962C8B-B14F-4D97-AF65-F5344CB8AC3E}">
        <p14:creationId xmlns:p14="http://schemas.microsoft.com/office/powerpoint/2010/main" val="2586318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7B96DE-EED3-869E-9B5F-2FD28F9EB9C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3D0101-3584-47FF-0169-49EF964AF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28228B-88FF-2E58-C8FD-76D5C3FFD784}"/>
              </a:ext>
            </a:extLst>
          </p:cNvPr>
          <p:cNvSpPr>
            <a:spLocks noGrp="1"/>
          </p:cNvSpPr>
          <p:nvPr>
            <p:ph type="dt" sz="half" idx="10"/>
          </p:nvPr>
        </p:nvSpPr>
        <p:spPr/>
        <p:txBody>
          <a:bodyPr/>
          <a:lstStyle/>
          <a:p>
            <a:fld id="{18A248DE-530F-45D5-88F7-0C570164BB67}" type="datetimeFigureOut">
              <a:rPr lang="en-GB" smtClean="0"/>
              <a:t>08/07/2024</a:t>
            </a:fld>
            <a:endParaRPr lang="en-GB"/>
          </a:p>
        </p:txBody>
      </p:sp>
      <p:sp>
        <p:nvSpPr>
          <p:cNvPr id="5" name="Footer Placeholder 4">
            <a:extLst>
              <a:ext uri="{FF2B5EF4-FFF2-40B4-BE49-F238E27FC236}">
                <a16:creationId xmlns:a16="http://schemas.microsoft.com/office/drawing/2014/main" id="{0EE35B0D-2D9D-A760-6078-E9B28D5F45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068D9F-81BE-D9C8-8AC4-0D6E9949B5EC}"/>
              </a:ext>
            </a:extLst>
          </p:cNvPr>
          <p:cNvSpPr>
            <a:spLocks noGrp="1"/>
          </p:cNvSpPr>
          <p:nvPr>
            <p:ph type="sldNum" sz="quarter" idx="12"/>
          </p:nvPr>
        </p:nvSpPr>
        <p:spPr/>
        <p:txBody>
          <a:bodyPr/>
          <a:lstStyle/>
          <a:p>
            <a:fld id="{BE4B69F9-5748-423E-B748-67B78A934FEF}" type="slidenum">
              <a:rPr lang="en-GB" smtClean="0"/>
              <a:t>‹#›</a:t>
            </a:fld>
            <a:endParaRPr lang="en-GB"/>
          </a:p>
        </p:txBody>
      </p:sp>
    </p:spTree>
    <p:extLst>
      <p:ext uri="{BB962C8B-B14F-4D97-AF65-F5344CB8AC3E}">
        <p14:creationId xmlns:p14="http://schemas.microsoft.com/office/powerpoint/2010/main" val="3802844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6B8D9C3-9D4F-F14F-F288-B45B6DDC08C5}"/>
              </a:ext>
            </a:extLst>
          </p:cNvPr>
          <p:cNvSpPr/>
          <p:nvPr userDrawn="1"/>
        </p:nvSpPr>
        <p:spPr>
          <a:xfrm>
            <a:off x="0" y="-2"/>
            <a:ext cx="12192000" cy="15141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fr-FR" dirty="0"/>
              <a:t>UrbanSquare Logo</a:t>
            </a:r>
          </a:p>
          <a:p>
            <a:pPr algn="r"/>
            <a:endParaRPr lang="fr-FR" dirty="0"/>
          </a:p>
          <a:p>
            <a:pPr algn="r"/>
            <a:r>
              <a:rPr lang="fr-FR" dirty="0"/>
              <a:t>[Insert an image in background]</a:t>
            </a:r>
            <a:endParaRPr lang="en-GB" dirty="0"/>
          </a:p>
        </p:txBody>
      </p:sp>
      <p:sp>
        <p:nvSpPr>
          <p:cNvPr id="2" name="Title 1">
            <a:extLst>
              <a:ext uri="{FF2B5EF4-FFF2-40B4-BE49-F238E27FC236}">
                <a16:creationId xmlns:a16="http://schemas.microsoft.com/office/drawing/2014/main" id="{3FEE1F5F-7DED-5A95-651A-18AEAD015C44}"/>
              </a:ext>
            </a:extLst>
          </p:cNvPr>
          <p:cNvSpPr>
            <a:spLocks noGrp="1"/>
          </p:cNvSpPr>
          <p:nvPr>
            <p:ph type="title" hasCustomPrompt="1"/>
          </p:nvPr>
        </p:nvSpPr>
        <p:spPr>
          <a:xfrm>
            <a:off x="429208" y="541176"/>
            <a:ext cx="5934269" cy="878688"/>
          </a:xfrm>
        </p:spPr>
        <p:txBody>
          <a:bodyPr>
            <a:normAutofit/>
          </a:bodyPr>
          <a:lstStyle>
            <a:lvl1pPr>
              <a:defRPr sz="3600" b="1">
                <a:solidFill>
                  <a:schemeClr val="bg1"/>
                </a:solidFill>
              </a:defRPr>
            </a:lvl1pPr>
          </a:lstStyle>
          <a:p>
            <a:r>
              <a:rPr lang="en-US" dirty="0"/>
              <a:t>Title</a:t>
            </a:r>
            <a:endParaRPr lang="en-GB" dirty="0"/>
          </a:p>
        </p:txBody>
      </p:sp>
      <p:sp>
        <p:nvSpPr>
          <p:cNvPr id="3" name="Content Placeholder 2">
            <a:extLst>
              <a:ext uri="{FF2B5EF4-FFF2-40B4-BE49-F238E27FC236}">
                <a16:creationId xmlns:a16="http://schemas.microsoft.com/office/drawing/2014/main" id="{F2FA60C6-3F57-583E-135D-1EA85269A4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B7E832-8A7D-502B-9E4F-44819E70B5DA}"/>
              </a:ext>
            </a:extLst>
          </p:cNvPr>
          <p:cNvSpPr>
            <a:spLocks noGrp="1"/>
          </p:cNvSpPr>
          <p:nvPr>
            <p:ph type="dt" sz="half" idx="10"/>
          </p:nvPr>
        </p:nvSpPr>
        <p:spPr/>
        <p:txBody>
          <a:bodyPr/>
          <a:lstStyle/>
          <a:p>
            <a:fld id="{18A248DE-530F-45D5-88F7-0C570164BB67}" type="datetimeFigureOut">
              <a:rPr lang="en-GB" smtClean="0"/>
              <a:t>08/07/2024</a:t>
            </a:fld>
            <a:endParaRPr lang="en-GB"/>
          </a:p>
        </p:txBody>
      </p:sp>
      <p:sp>
        <p:nvSpPr>
          <p:cNvPr id="5" name="Footer Placeholder 4">
            <a:extLst>
              <a:ext uri="{FF2B5EF4-FFF2-40B4-BE49-F238E27FC236}">
                <a16:creationId xmlns:a16="http://schemas.microsoft.com/office/drawing/2014/main" id="{C57A3F4D-C1EE-A4DB-BB4E-E1FECAC03B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E1D626-BD93-0755-EF91-F0969FAF40C3}"/>
              </a:ext>
            </a:extLst>
          </p:cNvPr>
          <p:cNvSpPr>
            <a:spLocks noGrp="1"/>
          </p:cNvSpPr>
          <p:nvPr>
            <p:ph type="sldNum" sz="quarter" idx="12"/>
          </p:nvPr>
        </p:nvSpPr>
        <p:spPr/>
        <p:txBody>
          <a:bodyPr/>
          <a:lstStyle/>
          <a:p>
            <a:fld id="{BE4B69F9-5748-423E-B748-67B78A934FEF}" type="slidenum">
              <a:rPr lang="en-GB" smtClean="0"/>
              <a:t>‹#›</a:t>
            </a:fld>
            <a:endParaRPr lang="en-GB"/>
          </a:p>
        </p:txBody>
      </p:sp>
    </p:spTree>
    <p:extLst>
      <p:ext uri="{BB962C8B-B14F-4D97-AF65-F5344CB8AC3E}">
        <p14:creationId xmlns:p14="http://schemas.microsoft.com/office/powerpoint/2010/main" val="6386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screen">
            <a:alphaModFix amt="5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1EA45-FB21-4C8B-9C2C-52191B193C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5416EEB-84A8-BA39-5927-1190FC27F4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ED32B2-F83A-B877-DF87-22F4289F10C4}"/>
              </a:ext>
            </a:extLst>
          </p:cNvPr>
          <p:cNvSpPr>
            <a:spLocks noGrp="1"/>
          </p:cNvSpPr>
          <p:nvPr>
            <p:ph type="dt" sz="half" idx="10"/>
          </p:nvPr>
        </p:nvSpPr>
        <p:spPr/>
        <p:txBody>
          <a:bodyPr/>
          <a:lstStyle/>
          <a:p>
            <a:fld id="{18A248DE-530F-45D5-88F7-0C570164BB67}" type="datetimeFigureOut">
              <a:rPr lang="en-GB" smtClean="0"/>
              <a:t>08/07/2024</a:t>
            </a:fld>
            <a:endParaRPr lang="en-GB"/>
          </a:p>
        </p:txBody>
      </p:sp>
      <p:sp>
        <p:nvSpPr>
          <p:cNvPr id="5" name="Footer Placeholder 4">
            <a:extLst>
              <a:ext uri="{FF2B5EF4-FFF2-40B4-BE49-F238E27FC236}">
                <a16:creationId xmlns:a16="http://schemas.microsoft.com/office/drawing/2014/main" id="{3FB6C811-ED60-46F1-C49F-33975A3A7B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999635-03CE-A210-803A-A466A9EEE86B}"/>
              </a:ext>
            </a:extLst>
          </p:cNvPr>
          <p:cNvSpPr>
            <a:spLocks noGrp="1"/>
          </p:cNvSpPr>
          <p:nvPr>
            <p:ph type="sldNum" sz="quarter" idx="12"/>
          </p:nvPr>
        </p:nvSpPr>
        <p:spPr/>
        <p:txBody>
          <a:bodyPr/>
          <a:lstStyle/>
          <a:p>
            <a:fld id="{BE4B69F9-5748-423E-B748-67B78A934FEF}" type="slidenum">
              <a:rPr lang="en-GB" smtClean="0"/>
              <a:t>‹#›</a:t>
            </a:fld>
            <a:endParaRPr lang="en-GB"/>
          </a:p>
        </p:txBody>
      </p:sp>
      <p:grpSp>
        <p:nvGrpSpPr>
          <p:cNvPr id="7" name="Group 6">
            <a:extLst>
              <a:ext uri="{FF2B5EF4-FFF2-40B4-BE49-F238E27FC236}">
                <a16:creationId xmlns:a16="http://schemas.microsoft.com/office/drawing/2014/main" id="{DD44F11C-D927-C9FF-2CF9-703FAE613F66}"/>
              </a:ext>
            </a:extLst>
          </p:cNvPr>
          <p:cNvGrpSpPr/>
          <p:nvPr userDrawn="1"/>
        </p:nvGrpSpPr>
        <p:grpSpPr>
          <a:xfrm>
            <a:off x="438965" y="200715"/>
            <a:ext cx="11314070" cy="1308100"/>
            <a:chOff x="438965" y="200715"/>
            <a:chExt cx="11314070" cy="1308100"/>
          </a:xfrm>
        </p:grpSpPr>
        <p:pic>
          <p:nvPicPr>
            <p:cNvPr id="8" name="Google Shape;13;p33">
              <a:extLst>
                <a:ext uri="{FF2B5EF4-FFF2-40B4-BE49-F238E27FC236}">
                  <a16:creationId xmlns:a16="http://schemas.microsoft.com/office/drawing/2014/main" id="{E71B2036-7311-6126-8ABA-14BA32D39686}"/>
                </a:ext>
              </a:extLst>
            </p:cNvPr>
            <p:cNvPicPr preferRelativeResize="0"/>
            <p:nvPr/>
          </p:nvPicPr>
          <p:blipFill rotWithShape="1">
            <a:blip r:embed="rId3">
              <a:alphaModFix/>
            </a:blip>
            <a:srcRect/>
            <a:stretch/>
          </p:blipFill>
          <p:spPr>
            <a:xfrm>
              <a:off x="10241735" y="200715"/>
              <a:ext cx="1511300" cy="1308100"/>
            </a:xfrm>
            <a:prstGeom prst="rect">
              <a:avLst/>
            </a:prstGeom>
            <a:noFill/>
            <a:ln>
              <a:noFill/>
            </a:ln>
          </p:spPr>
        </p:pic>
        <p:pic>
          <p:nvPicPr>
            <p:cNvPr id="9" name="Picture 8">
              <a:extLst>
                <a:ext uri="{FF2B5EF4-FFF2-40B4-BE49-F238E27FC236}">
                  <a16:creationId xmlns:a16="http://schemas.microsoft.com/office/drawing/2014/main" id="{63DF402E-51AE-17CE-F684-8D0F5DC9846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98683" y="469857"/>
              <a:ext cx="1309726" cy="950194"/>
            </a:xfrm>
            <a:prstGeom prst="rect">
              <a:avLst/>
            </a:prstGeom>
          </p:spPr>
        </p:pic>
        <p:pic>
          <p:nvPicPr>
            <p:cNvPr id="10" name="Picture 9" descr="Homepage - SISTEMA">
              <a:extLst>
                <a:ext uri="{FF2B5EF4-FFF2-40B4-BE49-F238E27FC236}">
                  <a16:creationId xmlns:a16="http://schemas.microsoft.com/office/drawing/2014/main" id="{09C124DD-B763-1B69-CFC9-FE9587B2320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66430" y="460279"/>
              <a:ext cx="2198928" cy="96935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745290812" descr="Une image contenant Police, blanc, logo, Graphique&#10;&#10;Description générée automatiquement">
              <a:extLst>
                <a:ext uri="{FF2B5EF4-FFF2-40B4-BE49-F238E27FC236}">
                  <a16:creationId xmlns:a16="http://schemas.microsoft.com/office/drawing/2014/main" id="{21A393ED-F930-557D-4275-4B4D0220FAD1}"/>
                </a:ext>
              </a:extLst>
            </p:cNvPr>
            <p:cNvPicPr>
              <a:picLocks noChangeAspect="1"/>
            </p:cNvPicPr>
            <p:nvPr/>
          </p:nvPicPr>
          <p:blipFill>
            <a:blip r:embed="rId6"/>
            <a:stretch>
              <a:fillRect/>
            </a:stretch>
          </p:blipFill>
          <p:spPr>
            <a:xfrm>
              <a:off x="2964858" y="437353"/>
              <a:ext cx="1868247" cy="1015203"/>
            </a:xfrm>
            <a:prstGeom prst="rect">
              <a:avLst/>
            </a:prstGeom>
          </p:spPr>
        </p:pic>
        <p:pic>
          <p:nvPicPr>
            <p:cNvPr id="12" name="Picture 11">
              <a:extLst>
                <a:ext uri="{FF2B5EF4-FFF2-40B4-BE49-F238E27FC236}">
                  <a16:creationId xmlns:a16="http://schemas.microsoft.com/office/drawing/2014/main" id="{3EDBACFF-368B-FA40-E059-05E7308026A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8965" y="598968"/>
              <a:ext cx="1892568" cy="691971"/>
            </a:xfrm>
            <a:prstGeom prst="rect">
              <a:avLst/>
            </a:prstGeom>
          </p:spPr>
        </p:pic>
      </p:grpSp>
    </p:spTree>
    <p:extLst>
      <p:ext uri="{BB962C8B-B14F-4D97-AF65-F5344CB8AC3E}">
        <p14:creationId xmlns:p14="http://schemas.microsoft.com/office/powerpoint/2010/main" val="2564366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9B101-C3D7-4C6E-2B0B-A8CEFF27E9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5627752-1DC8-CBF1-16B3-27A73EB813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46FC51B-A2EF-BBCE-F973-CDA461BE12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89BBB85-9FE6-F485-87A8-1EA88C3B5EDE}"/>
              </a:ext>
            </a:extLst>
          </p:cNvPr>
          <p:cNvSpPr>
            <a:spLocks noGrp="1"/>
          </p:cNvSpPr>
          <p:nvPr>
            <p:ph type="dt" sz="half" idx="10"/>
          </p:nvPr>
        </p:nvSpPr>
        <p:spPr/>
        <p:txBody>
          <a:bodyPr/>
          <a:lstStyle/>
          <a:p>
            <a:fld id="{18A248DE-530F-45D5-88F7-0C570164BB67}" type="datetimeFigureOut">
              <a:rPr lang="en-GB" smtClean="0"/>
              <a:t>08/07/2024</a:t>
            </a:fld>
            <a:endParaRPr lang="en-GB"/>
          </a:p>
        </p:txBody>
      </p:sp>
      <p:sp>
        <p:nvSpPr>
          <p:cNvPr id="6" name="Footer Placeholder 5">
            <a:extLst>
              <a:ext uri="{FF2B5EF4-FFF2-40B4-BE49-F238E27FC236}">
                <a16:creationId xmlns:a16="http://schemas.microsoft.com/office/drawing/2014/main" id="{8BB0BF07-E1E6-1D60-6755-24D8F8A488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2BC63D7-1127-23A1-DB91-A99670BAD2C6}"/>
              </a:ext>
            </a:extLst>
          </p:cNvPr>
          <p:cNvSpPr>
            <a:spLocks noGrp="1"/>
          </p:cNvSpPr>
          <p:nvPr>
            <p:ph type="sldNum" sz="quarter" idx="12"/>
          </p:nvPr>
        </p:nvSpPr>
        <p:spPr/>
        <p:txBody>
          <a:bodyPr/>
          <a:lstStyle/>
          <a:p>
            <a:fld id="{BE4B69F9-5748-423E-B748-67B78A934FEF}" type="slidenum">
              <a:rPr lang="en-GB" smtClean="0"/>
              <a:t>‹#›</a:t>
            </a:fld>
            <a:endParaRPr lang="en-GB"/>
          </a:p>
        </p:txBody>
      </p:sp>
    </p:spTree>
    <p:extLst>
      <p:ext uri="{BB962C8B-B14F-4D97-AF65-F5344CB8AC3E}">
        <p14:creationId xmlns:p14="http://schemas.microsoft.com/office/powerpoint/2010/main" val="3299046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DE144-83CD-C44F-8F0E-2E35855E73D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A0DE5C2-0AFC-CFF3-ACC9-141AA7EF72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C989D1-3206-CC3E-CF4C-C8814AAA20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4631B42-77AB-12E1-8D11-B0F56FEAE8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6EB8E7-F314-1CA3-19F7-E6193EAE18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2EAD2DD-8733-61CC-6E09-C30977ED4279}"/>
              </a:ext>
            </a:extLst>
          </p:cNvPr>
          <p:cNvSpPr>
            <a:spLocks noGrp="1"/>
          </p:cNvSpPr>
          <p:nvPr>
            <p:ph type="dt" sz="half" idx="10"/>
          </p:nvPr>
        </p:nvSpPr>
        <p:spPr/>
        <p:txBody>
          <a:bodyPr/>
          <a:lstStyle/>
          <a:p>
            <a:fld id="{18A248DE-530F-45D5-88F7-0C570164BB67}" type="datetimeFigureOut">
              <a:rPr lang="en-GB" smtClean="0"/>
              <a:t>08/07/2024</a:t>
            </a:fld>
            <a:endParaRPr lang="en-GB"/>
          </a:p>
        </p:txBody>
      </p:sp>
      <p:sp>
        <p:nvSpPr>
          <p:cNvPr id="8" name="Footer Placeholder 7">
            <a:extLst>
              <a:ext uri="{FF2B5EF4-FFF2-40B4-BE49-F238E27FC236}">
                <a16:creationId xmlns:a16="http://schemas.microsoft.com/office/drawing/2014/main" id="{55F0E014-96B6-17E9-0C35-3CD9877484D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3B7E899-5B9A-B85C-AA6A-A4FF094F7806}"/>
              </a:ext>
            </a:extLst>
          </p:cNvPr>
          <p:cNvSpPr>
            <a:spLocks noGrp="1"/>
          </p:cNvSpPr>
          <p:nvPr>
            <p:ph type="sldNum" sz="quarter" idx="12"/>
          </p:nvPr>
        </p:nvSpPr>
        <p:spPr/>
        <p:txBody>
          <a:bodyPr/>
          <a:lstStyle/>
          <a:p>
            <a:fld id="{BE4B69F9-5748-423E-B748-67B78A934FEF}" type="slidenum">
              <a:rPr lang="en-GB" smtClean="0"/>
              <a:t>‹#›</a:t>
            </a:fld>
            <a:endParaRPr lang="en-GB"/>
          </a:p>
        </p:txBody>
      </p:sp>
    </p:spTree>
    <p:extLst>
      <p:ext uri="{BB962C8B-B14F-4D97-AF65-F5344CB8AC3E}">
        <p14:creationId xmlns:p14="http://schemas.microsoft.com/office/powerpoint/2010/main" val="3595030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6E0C4-88DE-A2D8-00F8-5BB1BD2E9B2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13A8204-038B-2C11-67E6-074FF38C7D34}"/>
              </a:ext>
            </a:extLst>
          </p:cNvPr>
          <p:cNvSpPr>
            <a:spLocks noGrp="1"/>
          </p:cNvSpPr>
          <p:nvPr>
            <p:ph type="dt" sz="half" idx="10"/>
          </p:nvPr>
        </p:nvSpPr>
        <p:spPr/>
        <p:txBody>
          <a:bodyPr/>
          <a:lstStyle/>
          <a:p>
            <a:fld id="{18A248DE-530F-45D5-88F7-0C570164BB67}" type="datetimeFigureOut">
              <a:rPr lang="en-GB" smtClean="0"/>
              <a:t>08/07/2024</a:t>
            </a:fld>
            <a:endParaRPr lang="en-GB"/>
          </a:p>
        </p:txBody>
      </p:sp>
      <p:sp>
        <p:nvSpPr>
          <p:cNvPr id="4" name="Footer Placeholder 3">
            <a:extLst>
              <a:ext uri="{FF2B5EF4-FFF2-40B4-BE49-F238E27FC236}">
                <a16:creationId xmlns:a16="http://schemas.microsoft.com/office/drawing/2014/main" id="{1511648F-F257-64C1-947C-E1952818DCD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7719D1D-5D24-0C88-BEAB-D3BFF5B98512}"/>
              </a:ext>
            </a:extLst>
          </p:cNvPr>
          <p:cNvSpPr>
            <a:spLocks noGrp="1"/>
          </p:cNvSpPr>
          <p:nvPr>
            <p:ph type="sldNum" sz="quarter" idx="12"/>
          </p:nvPr>
        </p:nvSpPr>
        <p:spPr/>
        <p:txBody>
          <a:bodyPr/>
          <a:lstStyle/>
          <a:p>
            <a:fld id="{BE4B69F9-5748-423E-B748-67B78A934FEF}" type="slidenum">
              <a:rPr lang="en-GB" smtClean="0"/>
              <a:t>‹#›</a:t>
            </a:fld>
            <a:endParaRPr lang="en-GB"/>
          </a:p>
        </p:txBody>
      </p:sp>
    </p:spTree>
    <p:extLst>
      <p:ext uri="{BB962C8B-B14F-4D97-AF65-F5344CB8AC3E}">
        <p14:creationId xmlns:p14="http://schemas.microsoft.com/office/powerpoint/2010/main" val="3659458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46B74E-9EE8-D2A2-4689-FD745E67BF45}"/>
              </a:ext>
            </a:extLst>
          </p:cNvPr>
          <p:cNvSpPr>
            <a:spLocks noGrp="1"/>
          </p:cNvSpPr>
          <p:nvPr>
            <p:ph type="dt" sz="half" idx="10"/>
          </p:nvPr>
        </p:nvSpPr>
        <p:spPr/>
        <p:txBody>
          <a:bodyPr/>
          <a:lstStyle/>
          <a:p>
            <a:fld id="{18A248DE-530F-45D5-88F7-0C570164BB67}" type="datetimeFigureOut">
              <a:rPr lang="en-GB" smtClean="0"/>
              <a:t>08/07/2024</a:t>
            </a:fld>
            <a:endParaRPr lang="en-GB"/>
          </a:p>
        </p:txBody>
      </p:sp>
      <p:sp>
        <p:nvSpPr>
          <p:cNvPr id="3" name="Footer Placeholder 2">
            <a:extLst>
              <a:ext uri="{FF2B5EF4-FFF2-40B4-BE49-F238E27FC236}">
                <a16:creationId xmlns:a16="http://schemas.microsoft.com/office/drawing/2014/main" id="{7DD5E484-135A-37A7-4672-CEBD1988BA0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7D81964-689E-7646-B417-3BC03EDF5EA5}"/>
              </a:ext>
            </a:extLst>
          </p:cNvPr>
          <p:cNvSpPr>
            <a:spLocks noGrp="1"/>
          </p:cNvSpPr>
          <p:nvPr>
            <p:ph type="sldNum" sz="quarter" idx="12"/>
          </p:nvPr>
        </p:nvSpPr>
        <p:spPr/>
        <p:txBody>
          <a:bodyPr/>
          <a:lstStyle/>
          <a:p>
            <a:fld id="{BE4B69F9-5748-423E-B748-67B78A934FEF}" type="slidenum">
              <a:rPr lang="en-GB" smtClean="0"/>
              <a:t>‹#›</a:t>
            </a:fld>
            <a:endParaRPr lang="en-GB"/>
          </a:p>
        </p:txBody>
      </p:sp>
    </p:spTree>
    <p:extLst>
      <p:ext uri="{BB962C8B-B14F-4D97-AF65-F5344CB8AC3E}">
        <p14:creationId xmlns:p14="http://schemas.microsoft.com/office/powerpoint/2010/main" val="204083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18C20-C06B-D3C3-9CBD-779B0BAE71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69A978C-A681-772E-8820-A6A1F8831E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9AB03A3-4D57-173B-8E4F-A716F1DA2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10CF82-33CF-80CD-8116-9321CC20B1C0}"/>
              </a:ext>
            </a:extLst>
          </p:cNvPr>
          <p:cNvSpPr>
            <a:spLocks noGrp="1"/>
          </p:cNvSpPr>
          <p:nvPr>
            <p:ph type="dt" sz="half" idx="10"/>
          </p:nvPr>
        </p:nvSpPr>
        <p:spPr/>
        <p:txBody>
          <a:bodyPr/>
          <a:lstStyle/>
          <a:p>
            <a:fld id="{18A248DE-530F-45D5-88F7-0C570164BB67}" type="datetimeFigureOut">
              <a:rPr lang="en-GB" smtClean="0"/>
              <a:t>08/07/2024</a:t>
            </a:fld>
            <a:endParaRPr lang="en-GB"/>
          </a:p>
        </p:txBody>
      </p:sp>
      <p:sp>
        <p:nvSpPr>
          <p:cNvPr id="6" name="Footer Placeholder 5">
            <a:extLst>
              <a:ext uri="{FF2B5EF4-FFF2-40B4-BE49-F238E27FC236}">
                <a16:creationId xmlns:a16="http://schemas.microsoft.com/office/drawing/2014/main" id="{C0452EEB-9E0F-AECA-AE0C-002AF4C913A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3B5D7AD-0E63-00BB-35FF-8231D719B9A4}"/>
              </a:ext>
            </a:extLst>
          </p:cNvPr>
          <p:cNvSpPr>
            <a:spLocks noGrp="1"/>
          </p:cNvSpPr>
          <p:nvPr>
            <p:ph type="sldNum" sz="quarter" idx="12"/>
          </p:nvPr>
        </p:nvSpPr>
        <p:spPr/>
        <p:txBody>
          <a:bodyPr/>
          <a:lstStyle/>
          <a:p>
            <a:fld id="{BE4B69F9-5748-423E-B748-67B78A934FEF}" type="slidenum">
              <a:rPr lang="en-GB" smtClean="0"/>
              <a:t>‹#›</a:t>
            </a:fld>
            <a:endParaRPr lang="en-GB"/>
          </a:p>
        </p:txBody>
      </p:sp>
    </p:spTree>
    <p:extLst>
      <p:ext uri="{BB962C8B-B14F-4D97-AF65-F5344CB8AC3E}">
        <p14:creationId xmlns:p14="http://schemas.microsoft.com/office/powerpoint/2010/main" val="1892136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4E76B-EE6E-57B0-B555-B0E0BF1440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4734ECB-86AB-A4B3-D726-A8154B6786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2D50363-6509-904C-E5E0-E46B2262D1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0B7D17-36F5-E620-BDD1-78A98DB321B8}"/>
              </a:ext>
            </a:extLst>
          </p:cNvPr>
          <p:cNvSpPr>
            <a:spLocks noGrp="1"/>
          </p:cNvSpPr>
          <p:nvPr>
            <p:ph type="dt" sz="half" idx="10"/>
          </p:nvPr>
        </p:nvSpPr>
        <p:spPr/>
        <p:txBody>
          <a:bodyPr/>
          <a:lstStyle/>
          <a:p>
            <a:fld id="{18A248DE-530F-45D5-88F7-0C570164BB67}" type="datetimeFigureOut">
              <a:rPr lang="en-GB" smtClean="0"/>
              <a:t>08/07/2024</a:t>
            </a:fld>
            <a:endParaRPr lang="en-GB"/>
          </a:p>
        </p:txBody>
      </p:sp>
      <p:sp>
        <p:nvSpPr>
          <p:cNvPr id="6" name="Footer Placeholder 5">
            <a:extLst>
              <a:ext uri="{FF2B5EF4-FFF2-40B4-BE49-F238E27FC236}">
                <a16:creationId xmlns:a16="http://schemas.microsoft.com/office/drawing/2014/main" id="{839C9FBA-0B0C-DBA3-C110-E0D0848330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509543C-6241-B717-28E4-8E9489B1D21B}"/>
              </a:ext>
            </a:extLst>
          </p:cNvPr>
          <p:cNvSpPr>
            <a:spLocks noGrp="1"/>
          </p:cNvSpPr>
          <p:nvPr>
            <p:ph type="sldNum" sz="quarter" idx="12"/>
          </p:nvPr>
        </p:nvSpPr>
        <p:spPr/>
        <p:txBody>
          <a:bodyPr/>
          <a:lstStyle/>
          <a:p>
            <a:fld id="{BE4B69F9-5748-423E-B748-67B78A934FEF}" type="slidenum">
              <a:rPr lang="en-GB" smtClean="0"/>
              <a:t>‹#›</a:t>
            </a:fld>
            <a:endParaRPr lang="en-GB"/>
          </a:p>
        </p:txBody>
      </p:sp>
    </p:spTree>
    <p:extLst>
      <p:ext uri="{BB962C8B-B14F-4D97-AF65-F5344CB8AC3E}">
        <p14:creationId xmlns:p14="http://schemas.microsoft.com/office/powerpoint/2010/main" val="965468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DA6820-0E6E-57E0-05C7-5BFFC38405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E88E5FE-5816-C15D-3CD6-5B2E8342E0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374B6C-162B-32FF-9C19-5BED446626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248DE-530F-45D5-88F7-0C570164BB67}" type="datetimeFigureOut">
              <a:rPr lang="en-GB" smtClean="0"/>
              <a:t>08/07/2024</a:t>
            </a:fld>
            <a:endParaRPr lang="en-GB"/>
          </a:p>
        </p:txBody>
      </p:sp>
      <p:sp>
        <p:nvSpPr>
          <p:cNvPr id="5" name="Footer Placeholder 4">
            <a:extLst>
              <a:ext uri="{FF2B5EF4-FFF2-40B4-BE49-F238E27FC236}">
                <a16:creationId xmlns:a16="http://schemas.microsoft.com/office/drawing/2014/main" id="{57870348-1F9E-C715-68E1-EB44790BC6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678E98D-FC2D-05A9-73BC-73E9C2F9B4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4B69F9-5748-423E-B748-67B78A934FEF}" type="slidenum">
              <a:rPr lang="en-GB" smtClean="0"/>
              <a:t>‹#›</a:t>
            </a:fld>
            <a:endParaRPr lang="en-GB"/>
          </a:p>
        </p:txBody>
      </p:sp>
    </p:spTree>
    <p:extLst>
      <p:ext uri="{BB962C8B-B14F-4D97-AF65-F5344CB8AC3E}">
        <p14:creationId xmlns:p14="http://schemas.microsoft.com/office/powerpoint/2010/main" val="19114606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g"/><Relationship Id="rId10"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2.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1.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1.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png"/><Relationship Id="rId10" Type="http://schemas.openxmlformats.org/officeDocument/2006/relationships/image" Target="../media/image42.png"/><Relationship Id="rId4" Type="http://schemas.openxmlformats.org/officeDocument/2006/relationships/image" Target="../media/image9.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1.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1.pn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png"/><Relationship Id="rId10" Type="http://schemas.openxmlformats.org/officeDocument/2006/relationships/image" Target="../media/image42.png"/><Relationship Id="rId4" Type="http://schemas.openxmlformats.org/officeDocument/2006/relationships/image" Target="../media/image9.pn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7.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1.jp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1.png"/><Relationship Id="rId7"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1.png"/><Relationship Id="rId7"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1.png"/><Relationship Id="rId7"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microsoft.com/office/2007/relationships/hdphoto" Target="../media/hdphoto2.wdp"/><Relationship Id="rId9"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1.png"/><Relationship Id="rId7"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1.png"/><Relationship Id="rId7"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microsoft.com/office/2007/relationships/hdphoto" Target="../media/hdphoto2.wdp"/><Relationship Id="rId9"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pn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8.jpeg"/><Relationship Id="rId5" Type="http://schemas.openxmlformats.org/officeDocument/2006/relationships/image" Target="../media/image9.png"/><Relationship Id="rId10" Type="http://schemas.openxmlformats.org/officeDocument/2006/relationships/image" Target="../media/image17.webp"/><Relationship Id="rId4" Type="http://schemas.microsoft.com/office/2007/relationships/hdphoto" Target="../media/hdphoto2.wdp"/><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hyperlink" Target="https://climate.copernicus.eu/ESOTC/2019/river-discharge" TargetMode="External"/><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microsoft.com/office/2007/relationships/hdphoto" Target="../media/hdphoto2.wdp"/><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2.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1.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12.png"/><Relationship Id="rId10" Type="http://schemas.openxmlformats.org/officeDocument/2006/relationships/image" Target="../media/image31.png"/><Relationship Id="rId4" Type="http://schemas.openxmlformats.org/officeDocument/2006/relationships/image" Target="../media/image9.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94D257-4BEC-D146-A013-6AF1B7826F9A}"/>
              </a:ext>
            </a:extLst>
          </p:cNvPr>
          <p:cNvPicPr>
            <a:picLocks noChangeAspect="1"/>
          </p:cNvPicPr>
          <p:nvPr/>
        </p:nvPicPr>
        <p:blipFill rotWithShape="1">
          <a:blip r:embed="rId2" cstate="screen">
            <a:alphaModFix amt="25000"/>
            <a:extLst>
              <a:ext uri="{BEBA8EAE-BF5A-486C-A8C5-ECC9F3942E4B}">
                <a14:imgProps xmlns:a14="http://schemas.microsoft.com/office/drawing/2010/main">
                  <a14:imgLayer r:embed="rId3">
                    <a14:imgEffect>
                      <a14:saturation sat="139000"/>
                    </a14:imgEffect>
                    <a14:imgEffect>
                      <a14:brightnessContrast contrast="25000"/>
                    </a14:imgEffect>
                  </a14:imgLayer>
                </a14:imgProps>
              </a:ext>
              <a:ext uri="{28A0092B-C50C-407E-A947-70E740481C1C}">
                <a14:useLocalDpi xmlns:a14="http://schemas.microsoft.com/office/drawing/2010/main"/>
              </a:ext>
            </a:extLst>
          </a:blip>
          <a:srcRect b="10706"/>
          <a:stretch/>
        </p:blipFill>
        <p:spPr>
          <a:xfrm>
            <a:off x="24680" y="909264"/>
            <a:ext cx="12192000" cy="4896000"/>
          </a:xfrm>
          <a:prstGeom prst="rect">
            <a:avLst/>
          </a:prstGeom>
        </p:spPr>
      </p:pic>
      <p:grpSp>
        <p:nvGrpSpPr>
          <p:cNvPr id="8" name="Group 7">
            <a:extLst>
              <a:ext uri="{FF2B5EF4-FFF2-40B4-BE49-F238E27FC236}">
                <a16:creationId xmlns:a16="http://schemas.microsoft.com/office/drawing/2014/main" id="{9B1AA33E-3A95-8D42-BDB0-2DEFA8616457}"/>
              </a:ext>
            </a:extLst>
          </p:cNvPr>
          <p:cNvGrpSpPr/>
          <p:nvPr/>
        </p:nvGrpSpPr>
        <p:grpSpPr>
          <a:xfrm>
            <a:off x="1811922" y="5877272"/>
            <a:ext cx="8568155" cy="851417"/>
            <a:chOff x="-485808" y="235641"/>
            <a:chExt cx="11700669" cy="1162694"/>
          </a:xfrm>
        </p:grpSpPr>
        <p:pic>
          <p:nvPicPr>
            <p:cNvPr id="9" name="Google Shape;13;p33">
              <a:extLst>
                <a:ext uri="{FF2B5EF4-FFF2-40B4-BE49-F238E27FC236}">
                  <a16:creationId xmlns:a16="http://schemas.microsoft.com/office/drawing/2014/main" id="{1E616AC4-42E5-6C43-A884-6ED7D8BC787B}"/>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806132" y="259894"/>
              <a:ext cx="1408729" cy="1138441"/>
            </a:xfrm>
            <a:prstGeom prst="rect">
              <a:avLst/>
            </a:prstGeom>
            <a:noFill/>
            <a:ln>
              <a:noFill/>
            </a:ln>
          </p:spPr>
        </p:pic>
        <p:pic>
          <p:nvPicPr>
            <p:cNvPr id="10" name="Picture 9">
              <a:extLst>
                <a:ext uri="{FF2B5EF4-FFF2-40B4-BE49-F238E27FC236}">
                  <a16:creationId xmlns:a16="http://schemas.microsoft.com/office/drawing/2014/main" id="{9396F07F-252D-0F43-BF38-3971F27ABA4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42782" y="387729"/>
              <a:ext cx="1309726" cy="950195"/>
            </a:xfrm>
            <a:prstGeom prst="rect">
              <a:avLst/>
            </a:prstGeom>
          </p:spPr>
        </p:pic>
        <p:pic>
          <p:nvPicPr>
            <p:cNvPr id="11" name="Picture 10" descr="Homepage - SISTEMA">
              <a:extLst>
                <a:ext uri="{FF2B5EF4-FFF2-40B4-BE49-F238E27FC236}">
                  <a16:creationId xmlns:a16="http://schemas.microsoft.com/office/drawing/2014/main" id="{B0FA8418-8049-014F-8CB5-B09859CDA02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94425" y="320716"/>
              <a:ext cx="2113185" cy="931551"/>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745290812" descr="Une image contenant Police, blanc, logo, Graphique&#10;&#10;Description générée automatiquement">
              <a:extLst>
                <a:ext uri="{FF2B5EF4-FFF2-40B4-BE49-F238E27FC236}">
                  <a16:creationId xmlns:a16="http://schemas.microsoft.com/office/drawing/2014/main" id="{C1B64DB4-C71E-5641-9CD2-47083E07E607}"/>
                </a:ext>
              </a:extLst>
            </p:cNvPr>
            <p:cNvPicPr>
              <a:picLocks noChangeAspect="1"/>
            </p:cNvPicPr>
            <p:nvPr/>
          </p:nvPicPr>
          <p:blipFill>
            <a:blip r:embed="rId7"/>
            <a:stretch>
              <a:fillRect/>
            </a:stretch>
          </p:blipFill>
          <p:spPr>
            <a:xfrm>
              <a:off x="2136072" y="235641"/>
              <a:ext cx="1868247" cy="1015204"/>
            </a:xfrm>
            <a:prstGeom prst="rect">
              <a:avLst/>
            </a:prstGeom>
          </p:spPr>
        </p:pic>
        <p:pic>
          <p:nvPicPr>
            <p:cNvPr id="13" name="Picture 12">
              <a:extLst>
                <a:ext uri="{FF2B5EF4-FFF2-40B4-BE49-F238E27FC236}">
                  <a16:creationId xmlns:a16="http://schemas.microsoft.com/office/drawing/2014/main" id="{E02E4825-76C7-B341-8145-6CCD45AE6AF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5808" y="587306"/>
              <a:ext cx="1814807" cy="663539"/>
            </a:xfrm>
            <a:prstGeom prst="rect">
              <a:avLst/>
            </a:prstGeom>
          </p:spPr>
        </p:pic>
      </p:grpSp>
      <p:sp>
        <p:nvSpPr>
          <p:cNvPr id="14" name="Title 1">
            <a:extLst>
              <a:ext uri="{FF2B5EF4-FFF2-40B4-BE49-F238E27FC236}">
                <a16:creationId xmlns:a16="http://schemas.microsoft.com/office/drawing/2014/main" id="{49BE52A1-08E1-794B-91F9-BBA84089487A}"/>
              </a:ext>
            </a:extLst>
          </p:cNvPr>
          <p:cNvSpPr txBox="1">
            <a:spLocks/>
          </p:cNvSpPr>
          <p:nvPr/>
        </p:nvSpPr>
        <p:spPr>
          <a:xfrm>
            <a:off x="1487488" y="2636912"/>
            <a:ext cx="9316278" cy="1183861"/>
          </a:xfrm>
          <a:prstGeom prst="rect">
            <a:avLst/>
          </a:prstGeom>
          <a:solidFill>
            <a:schemeClr val="bg1">
              <a:alpha val="32000"/>
            </a:schemeClr>
          </a:solidFill>
        </p:spPr>
        <p:txBody>
          <a:bodyPr wrap="square" lIns="0" rIns="0" bIns="0">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05983"/>
                </a:solidFill>
                <a:latin typeface="+mn-lt"/>
              </a:rPr>
              <a:t>UrbanSquare: </a:t>
            </a:r>
            <a:r>
              <a:rPr lang="en-US" b="1" dirty="0">
                <a:solidFill>
                  <a:srgbClr val="005983"/>
                </a:solidFill>
              </a:rPr>
              <a:t>DestinE Empowering Urban Resilience Against Climate Challenges</a:t>
            </a:r>
          </a:p>
        </p:txBody>
      </p:sp>
      <p:sp>
        <p:nvSpPr>
          <p:cNvPr id="15" name="Subtitle 2">
            <a:extLst>
              <a:ext uri="{FF2B5EF4-FFF2-40B4-BE49-F238E27FC236}">
                <a16:creationId xmlns:a16="http://schemas.microsoft.com/office/drawing/2014/main" id="{BC02F62E-CAFF-6F46-8DD9-2800D7E28F44}"/>
              </a:ext>
            </a:extLst>
          </p:cNvPr>
          <p:cNvSpPr txBox="1">
            <a:spLocks/>
          </p:cNvSpPr>
          <p:nvPr/>
        </p:nvSpPr>
        <p:spPr>
          <a:xfrm>
            <a:off x="3466931" y="4498176"/>
            <a:ext cx="5221357" cy="10196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rgbClr val="005983"/>
                </a:solidFill>
              </a:rPr>
              <a:t>Roadshow Webinar</a:t>
            </a:r>
          </a:p>
          <a:p>
            <a:pPr algn="ctr"/>
            <a:r>
              <a:rPr lang="en-US" b="1" dirty="0">
                <a:solidFill>
                  <a:srgbClr val="005983"/>
                </a:solidFill>
              </a:rPr>
              <a:t>9 July 2024 | 11:00-12:00 CEST</a:t>
            </a:r>
          </a:p>
        </p:txBody>
      </p:sp>
      <p:pic>
        <p:nvPicPr>
          <p:cNvPr id="18" name="Picture 17">
            <a:extLst>
              <a:ext uri="{FF2B5EF4-FFF2-40B4-BE49-F238E27FC236}">
                <a16:creationId xmlns:a16="http://schemas.microsoft.com/office/drawing/2014/main" id="{AE5BE423-781B-5647-A86A-E2CDD6EBFDF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1" t="-3" r="493" b="65880"/>
          <a:stretch/>
        </p:blipFill>
        <p:spPr>
          <a:xfrm>
            <a:off x="0" y="-2385"/>
            <a:ext cx="12216680" cy="2381902"/>
          </a:xfrm>
          <a:prstGeom prst="rect">
            <a:avLst/>
          </a:prstGeom>
        </p:spPr>
      </p:pic>
      <p:pic>
        <p:nvPicPr>
          <p:cNvPr id="19" name="Picture 18">
            <a:extLst>
              <a:ext uri="{FF2B5EF4-FFF2-40B4-BE49-F238E27FC236}">
                <a16:creationId xmlns:a16="http://schemas.microsoft.com/office/drawing/2014/main" id="{11F5F1C6-5BE6-2340-90D6-9F70E9E1FF1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83432" y="764704"/>
            <a:ext cx="3267472" cy="504056"/>
          </a:xfrm>
          <a:prstGeom prst="rect">
            <a:avLst/>
          </a:prstGeom>
        </p:spPr>
      </p:pic>
    </p:spTree>
    <p:extLst>
      <p:ext uri="{BB962C8B-B14F-4D97-AF65-F5344CB8AC3E}">
        <p14:creationId xmlns:p14="http://schemas.microsoft.com/office/powerpoint/2010/main" val="232977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7EE568-F4CC-7848-9A6E-742B4F6E05FA}"/>
              </a:ext>
            </a:extLst>
          </p:cNvPr>
          <p:cNvPicPr>
            <a:picLocks/>
          </p:cNvPicPr>
          <p:nvPr/>
        </p:nvPicPr>
        <p:blipFill rotWithShape="1">
          <a:blip r:embed="rId3" cstate="screen">
            <a:alphaModFix amt="15000"/>
            <a:extLst>
              <a:ext uri="{BEBA8EAE-BF5A-486C-A8C5-ECC9F3942E4B}">
                <a14:imgProps xmlns:a14="http://schemas.microsoft.com/office/drawing/2010/main">
                  <a14:imgLayer r:embed="rId4">
                    <a14:imgEffect>
                      <a14:saturation sat="139000"/>
                    </a14:imgEffect>
                    <a14:imgEffect>
                      <a14:brightnessContrast contrast="25000"/>
                    </a14:imgEffect>
                  </a14:imgLayer>
                </a14:imgProps>
              </a:ext>
              <a:ext uri="{28A0092B-C50C-407E-A947-70E740481C1C}">
                <a14:useLocalDpi xmlns:a14="http://schemas.microsoft.com/office/drawing/2010/main"/>
              </a:ext>
            </a:extLst>
          </a:blip>
          <a:srcRect t="-6070" b="-2261"/>
          <a:stretch/>
        </p:blipFill>
        <p:spPr>
          <a:xfrm>
            <a:off x="-24679" y="764704"/>
            <a:ext cx="12204000" cy="6084000"/>
          </a:xfrm>
          <a:prstGeom prst="rect">
            <a:avLst/>
          </a:prstGeom>
        </p:spPr>
      </p:pic>
      <p:pic>
        <p:nvPicPr>
          <p:cNvPr id="11" name="Picture 10">
            <a:extLst>
              <a:ext uri="{FF2B5EF4-FFF2-40B4-BE49-F238E27FC236}">
                <a16:creationId xmlns:a16="http://schemas.microsoft.com/office/drawing/2014/main" id="{81A69404-FC0D-934B-97C0-3993FB82BC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 t="-3" r="493" b="65880"/>
          <a:stretch/>
        </p:blipFill>
        <p:spPr>
          <a:xfrm>
            <a:off x="0" y="-2385"/>
            <a:ext cx="12216680" cy="2381902"/>
          </a:xfrm>
          <a:prstGeom prst="rect">
            <a:avLst/>
          </a:prstGeom>
        </p:spPr>
      </p:pic>
      <p:sp>
        <p:nvSpPr>
          <p:cNvPr id="2" name="Title 1">
            <a:extLst>
              <a:ext uri="{FF2B5EF4-FFF2-40B4-BE49-F238E27FC236}">
                <a16:creationId xmlns:a16="http://schemas.microsoft.com/office/drawing/2014/main" id="{BC0DB313-B344-60EE-06F8-460EEF8E3249}"/>
              </a:ext>
            </a:extLst>
          </p:cNvPr>
          <p:cNvSpPr>
            <a:spLocks noGrp="1"/>
          </p:cNvSpPr>
          <p:nvPr>
            <p:ph type="title" idx="4294967295"/>
          </p:nvPr>
        </p:nvSpPr>
        <p:spPr>
          <a:xfrm>
            <a:off x="695400" y="476672"/>
            <a:ext cx="5472608" cy="877888"/>
          </a:xfrm>
        </p:spPr>
        <p:txBody>
          <a:bodyPr>
            <a:normAutofit/>
          </a:bodyPr>
          <a:lstStyle/>
          <a:p>
            <a:r>
              <a:rPr lang="en-US" sz="3200" b="1" dirty="0">
                <a:solidFill>
                  <a:schemeClr val="bg1"/>
                </a:solidFill>
                <a:latin typeface="+mn-lt"/>
              </a:rPr>
              <a:t>What does the tool do ?</a:t>
            </a:r>
          </a:p>
        </p:txBody>
      </p:sp>
      <p:sp>
        <p:nvSpPr>
          <p:cNvPr id="16" name="Rectangle 15">
            <a:extLst>
              <a:ext uri="{FF2B5EF4-FFF2-40B4-BE49-F238E27FC236}">
                <a16:creationId xmlns:a16="http://schemas.microsoft.com/office/drawing/2014/main" id="{5B9506A6-703E-0245-B816-2587A959B4B4}"/>
              </a:ext>
            </a:extLst>
          </p:cNvPr>
          <p:cNvSpPr/>
          <p:nvPr/>
        </p:nvSpPr>
        <p:spPr>
          <a:xfrm>
            <a:off x="0" y="6716698"/>
            <a:ext cx="12178787" cy="258350"/>
          </a:xfrm>
          <a:prstGeom prst="rect">
            <a:avLst/>
          </a:prstGeom>
          <a:solidFill>
            <a:srgbClr val="458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D3CA0B1F-47DF-AD46-9620-BFF4948B903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88535" y="692696"/>
            <a:ext cx="2592041" cy="399860"/>
          </a:xfrm>
          <a:prstGeom prst="rect">
            <a:avLst/>
          </a:prstGeom>
        </p:spPr>
      </p:pic>
      <p:grpSp>
        <p:nvGrpSpPr>
          <p:cNvPr id="7" name="Group 6">
            <a:extLst>
              <a:ext uri="{FF2B5EF4-FFF2-40B4-BE49-F238E27FC236}">
                <a16:creationId xmlns:a16="http://schemas.microsoft.com/office/drawing/2014/main" id="{0292A06F-F129-D407-C502-C943C21051F6}"/>
              </a:ext>
            </a:extLst>
          </p:cNvPr>
          <p:cNvGrpSpPr/>
          <p:nvPr/>
        </p:nvGrpSpPr>
        <p:grpSpPr>
          <a:xfrm>
            <a:off x="1284750" y="2564854"/>
            <a:ext cx="9605140" cy="3600450"/>
            <a:chOff x="1284750" y="2564854"/>
            <a:chExt cx="9605140" cy="3600450"/>
          </a:xfrm>
        </p:grpSpPr>
        <p:pic>
          <p:nvPicPr>
            <p:cNvPr id="5" name="Picture 4">
              <a:extLst>
                <a:ext uri="{FF2B5EF4-FFF2-40B4-BE49-F238E27FC236}">
                  <a16:creationId xmlns:a16="http://schemas.microsoft.com/office/drawing/2014/main" id="{DA3D51C3-225D-2A0F-D08F-FF4FEA70EE8B}"/>
                </a:ext>
              </a:extLst>
            </p:cNvPr>
            <p:cNvPicPr>
              <a:picLocks noChangeAspect="1"/>
            </p:cNvPicPr>
            <p:nvPr/>
          </p:nvPicPr>
          <p:blipFill>
            <a:blip r:embed="rId7"/>
            <a:stretch>
              <a:fillRect/>
            </a:stretch>
          </p:blipFill>
          <p:spPr>
            <a:xfrm>
              <a:off x="1326790" y="2564854"/>
              <a:ext cx="9563100" cy="3600450"/>
            </a:xfrm>
            <a:prstGeom prst="rect">
              <a:avLst/>
            </a:prstGeom>
          </p:spPr>
        </p:pic>
        <p:sp>
          <p:nvSpPr>
            <p:cNvPr id="6" name="TextBox 5">
              <a:extLst>
                <a:ext uri="{FF2B5EF4-FFF2-40B4-BE49-F238E27FC236}">
                  <a16:creationId xmlns:a16="http://schemas.microsoft.com/office/drawing/2014/main" id="{8D166407-AD4D-217E-9F5C-1F2660652206}"/>
                </a:ext>
              </a:extLst>
            </p:cNvPr>
            <p:cNvSpPr txBox="1"/>
            <p:nvPr/>
          </p:nvSpPr>
          <p:spPr>
            <a:xfrm>
              <a:off x="1284750" y="5261701"/>
              <a:ext cx="1296144" cy="369332"/>
            </a:xfrm>
            <a:prstGeom prst="rect">
              <a:avLst/>
            </a:prstGeom>
            <a:noFill/>
          </p:spPr>
          <p:txBody>
            <a:bodyPr wrap="square" rtlCol="0">
              <a:spAutoFit/>
            </a:bodyPr>
            <a:lstStyle/>
            <a:p>
              <a:pPr algn="ctr"/>
              <a:r>
                <a:rPr lang="en-US" dirty="0"/>
                <a:t>DestinE</a:t>
              </a:r>
            </a:p>
          </p:txBody>
        </p:sp>
      </p:grpSp>
    </p:spTree>
    <p:extLst>
      <p:ext uri="{BB962C8B-B14F-4D97-AF65-F5344CB8AC3E}">
        <p14:creationId xmlns:p14="http://schemas.microsoft.com/office/powerpoint/2010/main" val="2430635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11"/>
          <p:cNvPicPr preferRelativeResize="0"/>
          <p:nvPr/>
        </p:nvPicPr>
        <p:blipFill rotWithShape="1">
          <a:blip r:embed="rId3">
            <a:alphaModFix amt="15000"/>
          </a:blip>
          <a:srcRect t="-6070" b="-2261"/>
          <a:stretch/>
        </p:blipFill>
        <p:spPr>
          <a:xfrm>
            <a:off x="-24679" y="764704"/>
            <a:ext cx="12204000" cy="6084000"/>
          </a:xfrm>
          <a:prstGeom prst="rect">
            <a:avLst/>
          </a:prstGeom>
          <a:noFill/>
          <a:ln>
            <a:noFill/>
          </a:ln>
        </p:spPr>
      </p:pic>
      <p:pic>
        <p:nvPicPr>
          <p:cNvPr id="263" name="Google Shape;263;p11"/>
          <p:cNvPicPr preferRelativeResize="0"/>
          <p:nvPr/>
        </p:nvPicPr>
        <p:blipFill rotWithShape="1">
          <a:blip r:embed="rId4">
            <a:alphaModFix/>
          </a:blip>
          <a:srcRect l="-1" t="-3" r="492" b="65880"/>
          <a:stretch/>
        </p:blipFill>
        <p:spPr>
          <a:xfrm>
            <a:off x="0" y="-2385"/>
            <a:ext cx="12216680" cy="2381902"/>
          </a:xfrm>
          <a:prstGeom prst="rect">
            <a:avLst/>
          </a:prstGeom>
          <a:noFill/>
          <a:ln>
            <a:noFill/>
          </a:ln>
        </p:spPr>
      </p:pic>
      <p:sp>
        <p:nvSpPr>
          <p:cNvPr id="264" name="Google Shape;264;p11"/>
          <p:cNvSpPr txBox="1">
            <a:spLocks noGrp="1"/>
          </p:cNvSpPr>
          <p:nvPr>
            <p:ph type="title" idx="4294967295"/>
          </p:nvPr>
        </p:nvSpPr>
        <p:spPr>
          <a:xfrm>
            <a:off x="695400" y="476672"/>
            <a:ext cx="5544616" cy="87788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Calibri"/>
              <a:buNone/>
            </a:pPr>
            <a:r>
              <a:rPr lang="en-US" sz="3600" b="1">
                <a:solidFill>
                  <a:schemeClr val="lt1"/>
                </a:solidFill>
                <a:latin typeface="Calibri"/>
                <a:ea typeface="Calibri"/>
                <a:cs typeface="Calibri"/>
                <a:sym typeface="Calibri"/>
              </a:rPr>
              <a:t>Sea Level Rise and Storm Surge</a:t>
            </a:r>
            <a:endParaRPr/>
          </a:p>
        </p:txBody>
      </p:sp>
      <p:sp>
        <p:nvSpPr>
          <p:cNvPr id="265" name="Google Shape;265;p11"/>
          <p:cNvSpPr/>
          <p:nvPr/>
        </p:nvSpPr>
        <p:spPr>
          <a:xfrm>
            <a:off x="0" y="6716698"/>
            <a:ext cx="12178787" cy="258350"/>
          </a:xfrm>
          <a:prstGeom prst="rect">
            <a:avLst/>
          </a:prstGeom>
          <a:solidFill>
            <a:srgbClr val="458F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6" name="Google Shape;266;p11"/>
          <p:cNvSpPr txBox="1"/>
          <p:nvPr/>
        </p:nvSpPr>
        <p:spPr>
          <a:xfrm>
            <a:off x="1053008" y="2246014"/>
            <a:ext cx="10515600" cy="43513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983"/>
              </a:buClr>
              <a:buSzPts val="2800"/>
              <a:buFont typeface="Arial"/>
              <a:buNone/>
            </a:pPr>
            <a:r>
              <a:rPr lang="en-US" sz="2800" b="1">
                <a:solidFill>
                  <a:srgbClr val="005983"/>
                </a:solidFill>
                <a:latin typeface="Calibri"/>
                <a:ea typeface="Calibri"/>
                <a:cs typeface="Calibri"/>
                <a:sym typeface="Calibri"/>
              </a:rPr>
              <a:t>Focus: </a:t>
            </a:r>
            <a:r>
              <a:rPr lang="en-US" sz="2800">
                <a:solidFill>
                  <a:srgbClr val="005983"/>
                </a:solidFill>
                <a:latin typeface="Calibri"/>
                <a:ea typeface="Calibri"/>
                <a:cs typeface="Calibri"/>
                <a:sym typeface="Calibri"/>
              </a:rPr>
              <a:t>Anticipating sea level rise and storm surges</a:t>
            </a:r>
            <a:endParaRPr/>
          </a:p>
        </p:txBody>
      </p:sp>
      <p:pic>
        <p:nvPicPr>
          <p:cNvPr id="267" name="Google Shape;267;p11"/>
          <p:cNvPicPr preferRelativeResize="0"/>
          <p:nvPr/>
        </p:nvPicPr>
        <p:blipFill rotWithShape="1">
          <a:blip r:embed="rId5">
            <a:alphaModFix/>
          </a:blip>
          <a:srcRect/>
          <a:stretch/>
        </p:blipFill>
        <p:spPr>
          <a:xfrm>
            <a:off x="8688535" y="692696"/>
            <a:ext cx="2592041" cy="399860"/>
          </a:xfrm>
          <a:prstGeom prst="rect">
            <a:avLst/>
          </a:prstGeom>
          <a:noFill/>
          <a:ln>
            <a:noFill/>
          </a:ln>
        </p:spPr>
      </p:pic>
      <p:sp>
        <p:nvSpPr>
          <p:cNvPr id="268" name="Google Shape;268;p11"/>
          <p:cNvSpPr txBox="1"/>
          <p:nvPr/>
        </p:nvSpPr>
        <p:spPr>
          <a:xfrm>
            <a:off x="1543488" y="2827537"/>
            <a:ext cx="9534600" cy="3651600"/>
          </a:xfrm>
          <a:prstGeom prst="rect">
            <a:avLst/>
          </a:prstGeom>
          <a:solidFill>
            <a:schemeClr val="lt1"/>
          </a:solidFill>
          <a:ln w="19050" cap="flat" cmpd="sng">
            <a:solidFill>
              <a:srgbClr val="FF9E02"/>
            </a:solidFill>
            <a:prstDash val="solid"/>
            <a:round/>
            <a:headEnd type="none" w="sm" len="sm"/>
            <a:tailEnd type="none" w="sm" len="sm"/>
          </a:ln>
          <a:effectLst>
            <a:outerShdw blurRad="57150" dist="19050" dir="5400000" algn="bl" rotWithShape="0">
              <a:srgbClr val="000000">
                <a:alpha val="0"/>
              </a:srgbClr>
            </a:outerShdw>
          </a:effectLst>
        </p:spPr>
        <p:txBody>
          <a:bodyPr spcFirstLastPara="1" wrap="square" lIns="91425" tIns="91425" rIns="91425" bIns="91425" anchor="t" anchorCtr="0">
            <a:noAutofit/>
          </a:bodyPr>
          <a:lstStyle/>
          <a:p>
            <a:pPr marL="0" marR="0" lvl="0" indent="0" algn="ctr" rtl="0">
              <a:spcBef>
                <a:spcPts val="0"/>
              </a:spcBef>
              <a:spcAft>
                <a:spcPts val="0"/>
              </a:spcAft>
              <a:buClr>
                <a:schemeClr val="accent1"/>
              </a:buClr>
              <a:buSzPts val="2100"/>
              <a:buFont typeface="Calibri"/>
              <a:buNone/>
            </a:pPr>
            <a:r>
              <a:rPr lang="en-US" sz="2100" b="1">
                <a:solidFill>
                  <a:srgbClr val="063D4C"/>
                </a:solidFill>
                <a:latin typeface="Calibri"/>
                <a:ea typeface="Calibri"/>
                <a:cs typeface="Calibri"/>
                <a:sym typeface="Calibri"/>
              </a:rPr>
              <a:t>What-if Scenarios for Long-term Inundation Risk Assessment </a:t>
            </a:r>
            <a:endParaRPr sz="2100" b="1">
              <a:solidFill>
                <a:srgbClr val="063D4C"/>
              </a:solidFill>
              <a:latin typeface="Calibri"/>
              <a:ea typeface="Calibri"/>
              <a:cs typeface="Calibri"/>
              <a:sym typeface="Calibri"/>
            </a:endParaRPr>
          </a:p>
        </p:txBody>
      </p:sp>
      <p:grpSp>
        <p:nvGrpSpPr>
          <p:cNvPr id="269" name="Google Shape;269;p11"/>
          <p:cNvGrpSpPr/>
          <p:nvPr/>
        </p:nvGrpSpPr>
        <p:grpSpPr>
          <a:xfrm>
            <a:off x="1615975" y="3390313"/>
            <a:ext cx="9262700" cy="2873538"/>
            <a:chOff x="1066620" y="2407037"/>
            <a:chExt cx="6959204" cy="2158932"/>
          </a:xfrm>
        </p:grpSpPr>
        <p:pic>
          <p:nvPicPr>
            <p:cNvPr id="270" name="Google Shape;270;p11"/>
            <p:cNvPicPr preferRelativeResize="0"/>
            <p:nvPr/>
          </p:nvPicPr>
          <p:blipFill rotWithShape="1">
            <a:blip r:embed="rId6">
              <a:alphaModFix/>
            </a:blip>
            <a:srcRect l="859" t="3185" r="1455"/>
            <a:stretch/>
          </p:blipFill>
          <p:spPr>
            <a:xfrm>
              <a:off x="1066620" y="2407047"/>
              <a:ext cx="6188936" cy="2158922"/>
            </a:xfrm>
            <a:prstGeom prst="rect">
              <a:avLst/>
            </a:prstGeom>
            <a:noFill/>
            <a:ln>
              <a:noFill/>
            </a:ln>
          </p:spPr>
        </p:pic>
        <p:pic>
          <p:nvPicPr>
            <p:cNvPr id="271" name="Google Shape;271;p11"/>
            <p:cNvPicPr preferRelativeResize="0"/>
            <p:nvPr/>
          </p:nvPicPr>
          <p:blipFill rotWithShape="1">
            <a:blip r:embed="rId7">
              <a:alphaModFix/>
            </a:blip>
            <a:srcRect t="3168" r="8900" b="2241"/>
            <a:stretch/>
          </p:blipFill>
          <p:spPr>
            <a:xfrm>
              <a:off x="7347856" y="2407037"/>
              <a:ext cx="677968" cy="2124681"/>
            </a:xfrm>
            <a:prstGeom prst="rect">
              <a:avLst/>
            </a:prstGeom>
            <a:noFill/>
            <a:ln>
              <a:noFill/>
            </a:ln>
          </p:spPr>
        </p:pic>
      </p:grpSp>
      <p:pic>
        <p:nvPicPr>
          <p:cNvPr id="272" name="Google Shape;272;p11"/>
          <p:cNvPicPr preferRelativeResize="0"/>
          <p:nvPr/>
        </p:nvPicPr>
        <p:blipFill rotWithShape="1">
          <a:blip r:embed="rId8">
            <a:alphaModFix/>
          </a:blip>
          <a:srcRect/>
          <a:stretch/>
        </p:blipFill>
        <p:spPr>
          <a:xfrm>
            <a:off x="11264444" y="6402054"/>
            <a:ext cx="763474" cy="18576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13"/>
          <p:cNvPicPr preferRelativeResize="0"/>
          <p:nvPr/>
        </p:nvPicPr>
        <p:blipFill rotWithShape="1">
          <a:blip r:embed="rId3">
            <a:alphaModFix amt="15000"/>
          </a:blip>
          <a:srcRect t="-6066" b="-2264"/>
          <a:stretch/>
        </p:blipFill>
        <p:spPr>
          <a:xfrm>
            <a:off x="-34348" y="761873"/>
            <a:ext cx="12204003" cy="6083999"/>
          </a:xfrm>
          <a:prstGeom prst="rect">
            <a:avLst/>
          </a:prstGeom>
          <a:noFill/>
          <a:ln>
            <a:noFill/>
          </a:ln>
        </p:spPr>
      </p:pic>
      <p:pic>
        <p:nvPicPr>
          <p:cNvPr id="279" name="Google Shape;279;p13"/>
          <p:cNvPicPr preferRelativeResize="0"/>
          <p:nvPr/>
        </p:nvPicPr>
        <p:blipFill rotWithShape="1">
          <a:blip r:embed="rId4">
            <a:alphaModFix/>
          </a:blip>
          <a:srcRect l="-1" t="-3" r="492" b="65880"/>
          <a:stretch/>
        </p:blipFill>
        <p:spPr>
          <a:xfrm>
            <a:off x="0" y="-2385"/>
            <a:ext cx="12216680" cy="2381902"/>
          </a:xfrm>
          <a:prstGeom prst="rect">
            <a:avLst/>
          </a:prstGeom>
          <a:noFill/>
          <a:ln>
            <a:noFill/>
          </a:ln>
        </p:spPr>
      </p:pic>
      <p:sp>
        <p:nvSpPr>
          <p:cNvPr id="280" name="Google Shape;280;p13"/>
          <p:cNvSpPr/>
          <p:nvPr/>
        </p:nvSpPr>
        <p:spPr>
          <a:xfrm>
            <a:off x="0" y="6716698"/>
            <a:ext cx="12178787" cy="258350"/>
          </a:xfrm>
          <a:prstGeom prst="rect">
            <a:avLst/>
          </a:prstGeom>
          <a:solidFill>
            <a:srgbClr val="458F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81" name="Google Shape;281;p13"/>
          <p:cNvPicPr preferRelativeResize="0"/>
          <p:nvPr/>
        </p:nvPicPr>
        <p:blipFill rotWithShape="1">
          <a:blip r:embed="rId5">
            <a:alphaModFix/>
          </a:blip>
          <a:srcRect/>
          <a:stretch/>
        </p:blipFill>
        <p:spPr>
          <a:xfrm>
            <a:off x="8688535" y="692696"/>
            <a:ext cx="2592041" cy="399860"/>
          </a:xfrm>
          <a:prstGeom prst="rect">
            <a:avLst/>
          </a:prstGeom>
          <a:noFill/>
          <a:ln>
            <a:noFill/>
          </a:ln>
        </p:spPr>
      </p:pic>
      <p:pic>
        <p:nvPicPr>
          <p:cNvPr id="282" name="Google Shape;282;p13"/>
          <p:cNvPicPr preferRelativeResize="0"/>
          <p:nvPr/>
        </p:nvPicPr>
        <p:blipFill rotWithShape="1">
          <a:blip r:embed="rId6">
            <a:alphaModFix/>
          </a:blip>
          <a:srcRect/>
          <a:stretch/>
        </p:blipFill>
        <p:spPr>
          <a:xfrm>
            <a:off x="11264444" y="6402054"/>
            <a:ext cx="763474" cy="185760"/>
          </a:xfrm>
          <a:prstGeom prst="rect">
            <a:avLst/>
          </a:prstGeom>
          <a:noFill/>
          <a:ln>
            <a:noFill/>
          </a:ln>
        </p:spPr>
      </p:pic>
      <p:sp>
        <p:nvSpPr>
          <p:cNvPr id="283" name="Google Shape;283;p13"/>
          <p:cNvSpPr txBox="1"/>
          <p:nvPr/>
        </p:nvSpPr>
        <p:spPr>
          <a:xfrm>
            <a:off x="695400" y="476672"/>
            <a:ext cx="5544616" cy="877888"/>
          </a:xfrm>
          <a:prstGeom prst="rect">
            <a:avLst/>
          </a:prstGeom>
          <a:noFill/>
          <a:ln>
            <a:noFill/>
          </a:ln>
        </p:spPr>
        <p:txBody>
          <a:bodyPr spcFirstLastPara="1" wrap="square" lIns="91425" tIns="45700" rIns="91425" bIns="45700" anchor="ctr" anchorCtr="0">
            <a:normAutofit fontScale="90000"/>
          </a:bodyPr>
          <a:lstStyle/>
          <a:p>
            <a:pPr marL="0" marR="0" lvl="0" indent="0" algn="l" rtl="0">
              <a:lnSpc>
                <a:spcPct val="90000"/>
              </a:lnSpc>
              <a:spcBef>
                <a:spcPts val="0"/>
              </a:spcBef>
              <a:spcAft>
                <a:spcPts val="0"/>
              </a:spcAft>
              <a:buClr>
                <a:schemeClr val="lt1"/>
              </a:buClr>
              <a:buSzPct val="100000"/>
              <a:buFont typeface="Calibri"/>
              <a:buNone/>
            </a:pPr>
            <a:r>
              <a:rPr lang="en-US" sz="3600" b="1">
                <a:solidFill>
                  <a:schemeClr val="lt1"/>
                </a:solidFill>
                <a:latin typeface="Calibri"/>
                <a:ea typeface="Calibri"/>
                <a:cs typeface="Calibri"/>
                <a:sym typeface="Calibri"/>
              </a:rPr>
              <a:t>Sea Level Rise and Storm Surge</a:t>
            </a:r>
            <a:endParaRPr sz="3600" b="1">
              <a:solidFill>
                <a:schemeClr val="lt1"/>
              </a:solidFill>
              <a:latin typeface="Calibri"/>
              <a:ea typeface="Calibri"/>
              <a:cs typeface="Calibri"/>
              <a:sym typeface="Calibri"/>
            </a:endParaRPr>
          </a:p>
        </p:txBody>
      </p:sp>
      <p:sp>
        <p:nvSpPr>
          <p:cNvPr id="284" name="Google Shape;284;p13"/>
          <p:cNvSpPr txBox="1"/>
          <p:nvPr/>
        </p:nvSpPr>
        <p:spPr>
          <a:xfrm>
            <a:off x="1371601" y="2817950"/>
            <a:ext cx="5569800" cy="163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chemeClr val="dk1"/>
                </a:solidFill>
                <a:latin typeface="Calibri"/>
                <a:ea typeface="Calibri"/>
                <a:cs typeface="Calibri"/>
                <a:sym typeface="Calibri"/>
              </a:rPr>
              <a:t>Inputs:</a:t>
            </a:r>
            <a:endParaRPr sz="1800" b="1">
              <a:solidFill>
                <a:schemeClr val="dk1"/>
              </a:solidFill>
              <a:latin typeface="Calibri"/>
              <a:ea typeface="Calibri"/>
              <a:cs typeface="Calibri"/>
              <a:sym typeface="Calibri"/>
            </a:endParaRPr>
          </a:p>
          <a:p>
            <a:pPr marL="457200" lvl="0" indent="-330200" algn="l" rtl="0">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Copernicus DEM</a:t>
            </a:r>
            <a:endParaRPr sz="1600">
              <a:solidFill>
                <a:schemeClr val="dk1"/>
              </a:solidFill>
              <a:latin typeface="Calibri"/>
              <a:ea typeface="Calibri"/>
              <a:cs typeface="Calibri"/>
              <a:sym typeface="Calibri"/>
            </a:endParaRPr>
          </a:p>
          <a:p>
            <a:pPr marL="457200" lvl="0" indent="-330200" algn="l" rtl="0">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ESA Waterbodies</a:t>
            </a:r>
            <a:endParaRPr sz="1600">
              <a:solidFill>
                <a:schemeClr val="dk1"/>
              </a:solidFill>
              <a:latin typeface="Calibri"/>
              <a:ea typeface="Calibri"/>
              <a:cs typeface="Calibri"/>
              <a:sym typeface="Calibri"/>
            </a:endParaRPr>
          </a:p>
          <a:p>
            <a:pPr marL="457200" lvl="0" indent="-330200" algn="l" rtl="0">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IPCC AR6 projections</a:t>
            </a:r>
            <a:endParaRPr sz="1600">
              <a:solidFill>
                <a:schemeClr val="dk1"/>
              </a:solidFill>
              <a:latin typeface="Calibri"/>
              <a:ea typeface="Calibri"/>
              <a:cs typeface="Calibri"/>
              <a:sym typeface="Calibri"/>
            </a:endParaRPr>
          </a:p>
          <a:p>
            <a:pPr marL="457200" lvl="0" indent="-330200" algn="l" rtl="0">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Copernicus Gobal Human Settlement Layers</a:t>
            </a:r>
            <a:endParaRPr sz="1600">
              <a:solidFill>
                <a:schemeClr val="dk1"/>
              </a:solidFill>
              <a:latin typeface="Calibri"/>
              <a:ea typeface="Calibri"/>
              <a:cs typeface="Calibri"/>
              <a:sym typeface="Calibri"/>
            </a:endParaRPr>
          </a:p>
        </p:txBody>
      </p:sp>
      <p:sp>
        <p:nvSpPr>
          <p:cNvPr id="285" name="Google Shape;285;p13"/>
          <p:cNvSpPr txBox="1"/>
          <p:nvPr/>
        </p:nvSpPr>
        <p:spPr>
          <a:xfrm rot="-136">
            <a:off x="2314537" y="2221608"/>
            <a:ext cx="7587600" cy="587400"/>
          </a:xfrm>
          <a:prstGeom prst="rect">
            <a:avLst/>
          </a:prstGeom>
          <a:solidFill>
            <a:schemeClr val="lt1"/>
          </a:solidFill>
          <a:ln w="19050" cap="flat" cmpd="sng">
            <a:solidFill>
              <a:srgbClr val="FF9E02"/>
            </a:solidFill>
            <a:prstDash val="solid"/>
            <a:round/>
            <a:headEnd type="none" w="sm" len="sm"/>
            <a:tailEnd type="none" w="sm" len="sm"/>
          </a:ln>
          <a:effectLst>
            <a:outerShdw blurRad="57150" dist="19050" dir="5400000" algn="bl" rotWithShape="0">
              <a:srgbClr val="000000">
                <a:alpha val="0"/>
              </a:srgbClr>
            </a:outerShdw>
          </a:effectLst>
        </p:spPr>
        <p:txBody>
          <a:bodyPr spcFirstLastPara="1" wrap="square" lIns="91425" tIns="91425" rIns="91425" bIns="91425" anchor="t" anchorCtr="0">
            <a:noAutofit/>
          </a:bodyPr>
          <a:lstStyle/>
          <a:p>
            <a:pPr marL="0" marR="0" lvl="0" indent="0" algn="ctr" rtl="0">
              <a:spcBef>
                <a:spcPts val="0"/>
              </a:spcBef>
              <a:spcAft>
                <a:spcPts val="0"/>
              </a:spcAft>
              <a:buClr>
                <a:schemeClr val="accent1"/>
              </a:buClr>
              <a:buSzPts val="2100"/>
              <a:buFont typeface="Calibri"/>
              <a:buNone/>
            </a:pPr>
            <a:r>
              <a:rPr lang="en-US" sz="2100" b="1">
                <a:solidFill>
                  <a:srgbClr val="063D4C"/>
                </a:solidFill>
                <a:latin typeface="Calibri"/>
                <a:ea typeface="Calibri"/>
                <a:cs typeface="Calibri"/>
                <a:sym typeface="Calibri"/>
              </a:rPr>
              <a:t>What-if Scenarios for Long-term Inundation Risk Assessment </a:t>
            </a:r>
            <a:endParaRPr sz="2100" b="1">
              <a:solidFill>
                <a:srgbClr val="063D4C"/>
              </a:solidFill>
              <a:latin typeface="Calibri"/>
              <a:ea typeface="Calibri"/>
              <a:cs typeface="Calibri"/>
              <a:sym typeface="Calibri"/>
            </a:endParaRPr>
          </a:p>
        </p:txBody>
      </p:sp>
      <p:sp>
        <p:nvSpPr>
          <p:cNvPr id="286" name="Google Shape;286;p13"/>
          <p:cNvSpPr txBox="1"/>
          <p:nvPr/>
        </p:nvSpPr>
        <p:spPr>
          <a:xfrm>
            <a:off x="1371605" y="4281350"/>
            <a:ext cx="5569800" cy="1632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600"/>
              <a:buFont typeface="Calibri"/>
              <a:buNone/>
            </a:pPr>
            <a:r>
              <a:rPr lang="en-US" sz="1800" b="1">
                <a:solidFill>
                  <a:schemeClr val="dk1"/>
                </a:solidFill>
                <a:latin typeface="Calibri"/>
                <a:ea typeface="Calibri"/>
                <a:cs typeface="Calibri"/>
                <a:sym typeface="Calibri"/>
              </a:rPr>
              <a:t>Model Configuration:</a:t>
            </a:r>
            <a:endParaRPr sz="1800" b="1">
              <a:solidFill>
                <a:schemeClr val="dk1"/>
              </a:solidFill>
              <a:latin typeface="Calibri"/>
              <a:ea typeface="Calibri"/>
              <a:cs typeface="Calibri"/>
              <a:sym typeface="Calibri"/>
            </a:endParaRPr>
          </a:p>
          <a:p>
            <a:pPr marL="457200" marR="0" lvl="0" indent="-330200" algn="l" rtl="0">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Global inundation risk service</a:t>
            </a:r>
            <a:endParaRPr sz="1600">
              <a:solidFill>
                <a:schemeClr val="dk1"/>
              </a:solidFill>
              <a:latin typeface="Calibri"/>
              <a:ea typeface="Calibri"/>
              <a:cs typeface="Calibri"/>
              <a:sym typeface="Calibri"/>
            </a:endParaRPr>
          </a:p>
          <a:p>
            <a:pPr marL="457200" marR="0" lvl="0" indent="-330200" algn="l" rtl="0">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Projections from 2040 - 2150</a:t>
            </a:r>
            <a:endParaRPr sz="1600">
              <a:solidFill>
                <a:schemeClr val="dk1"/>
              </a:solidFill>
              <a:latin typeface="Calibri"/>
              <a:ea typeface="Calibri"/>
              <a:cs typeface="Calibri"/>
              <a:sym typeface="Calibri"/>
            </a:endParaRPr>
          </a:p>
          <a:p>
            <a:pPr marL="457200" marR="0" lvl="0" indent="-330200" algn="l" rtl="0">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5 Shared Socioeconomic Pathways (SSPs)</a:t>
            </a:r>
            <a:endParaRPr sz="1600">
              <a:solidFill>
                <a:schemeClr val="dk1"/>
              </a:solidFill>
              <a:latin typeface="Calibri"/>
              <a:ea typeface="Calibri"/>
              <a:cs typeface="Calibri"/>
              <a:sym typeface="Calibri"/>
            </a:endParaRPr>
          </a:p>
          <a:p>
            <a:pPr marL="457200" marR="0" lvl="0" indent="-330200" algn="l" rtl="0">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7 Storm Surge Height options</a:t>
            </a:r>
            <a:endParaRPr sz="1600">
              <a:solidFill>
                <a:schemeClr val="dk1"/>
              </a:solidFill>
              <a:latin typeface="Calibri"/>
              <a:ea typeface="Calibri"/>
              <a:cs typeface="Calibri"/>
              <a:sym typeface="Calibri"/>
            </a:endParaRPr>
          </a:p>
          <a:p>
            <a:pPr marL="457200" marR="0" lvl="0" indent="-330200" algn="l" rtl="0">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Medium and Low Confidence Level</a:t>
            </a:r>
            <a:endParaRPr sz="1600">
              <a:solidFill>
                <a:schemeClr val="dk1"/>
              </a:solidFill>
              <a:latin typeface="Calibri"/>
              <a:ea typeface="Calibri"/>
              <a:cs typeface="Calibri"/>
              <a:sym typeface="Calibri"/>
            </a:endParaRPr>
          </a:p>
        </p:txBody>
      </p:sp>
      <p:sp>
        <p:nvSpPr>
          <p:cNvPr id="287" name="Google Shape;287;p13"/>
          <p:cNvSpPr txBox="1"/>
          <p:nvPr/>
        </p:nvSpPr>
        <p:spPr>
          <a:xfrm>
            <a:off x="7103275" y="3751050"/>
            <a:ext cx="4362300" cy="1221000"/>
          </a:xfrm>
          <a:prstGeom prst="rect">
            <a:avLst/>
          </a:prstGeom>
          <a:solidFill>
            <a:schemeClr val="lt1"/>
          </a:solidFill>
          <a:ln w="19050" cap="flat" cmpd="sng">
            <a:solidFill>
              <a:schemeClr val="accent1"/>
            </a:solidFill>
            <a:prstDash val="solid"/>
            <a:round/>
            <a:headEnd type="none" w="sm" len="sm"/>
            <a:tailEnd type="none" w="sm" len="sm"/>
          </a:ln>
          <a:effectLst>
            <a:outerShdw blurRad="57150" dist="19050" dir="5400000" algn="bl" rotWithShape="0">
              <a:srgbClr val="000000">
                <a:alpha val="0"/>
              </a:srgbClr>
            </a:outerShdw>
          </a:effectLst>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600"/>
              <a:buFont typeface="Calibri"/>
              <a:buNone/>
            </a:pPr>
            <a:r>
              <a:rPr lang="en-US" sz="1800" b="1">
                <a:solidFill>
                  <a:schemeClr val="dk1"/>
                </a:solidFill>
                <a:latin typeface="Calibri"/>
                <a:ea typeface="Calibri"/>
                <a:cs typeface="Calibri"/>
                <a:sym typeface="Calibri"/>
              </a:rPr>
              <a:t>Outputs:</a:t>
            </a:r>
            <a:endParaRPr sz="1800" b="1">
              <a:solidFill>
                <a:schemeClr val="dk1"/>
              </a:solidFill>
              <a:latin typeface="Calibri"/>
              <a:ea typeface="Calibri"/>
              <a:cs typeface="Calibri"/>
              <a:sym typeface="Calibri"/>
            </a:endParaRPr>
          </a:p>
          <a:p>
            <a:pPr marL="457200" marR="0" lvl="0" indent="-330200" algn="l" rtl="0">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30m Inundation Map</a:t>
            </a:r>
            <a:endParaRPr sz="1600">
              <a:solidFill>
                <a:schemeClr val="dk1"/>
              </a:solidFill>
              <a:latin typeface="Calibri"/>
              <a:ea typeface="Calibri"/>
              <a:cs typeface="Calibri"/>
              <a:sym typeface="Calibri"/>
            </a:endParaRPr>
          </a:p>
          <a:p>
            <a:pPr marL="457200" marR="0" lvl="0" indent="-330200" algn="l" rtl="0">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Damage Assessment: Affected population, urban area and cultivated area</a:t>
            </a:r>
            <a:endParaRPr sz="1600">
              <a:solidFill>
                <a:schemeClr val="dk1"/>
              </a:solidFill>
              <a:latin typeface="Calibri"/>
              <a:ea typeface="Calibri"/>
              <a:cs typeface="Calibri"/>
              <a:sym typeface="Calibri"/>
            </a:endParaRPr>
          </a:p>
        </p:txBody>
      </p:sp>
      <p:grpSp>
        <p:nvGrpSpPr>
          <p:cNvPr id="288" name="Google Shape;288;p13"/>
          <p:cNvGrpSpPr/>
          <p:nvPr/>
        </p:nvGrpSpPr>
        <p:grpSpPr>
          <a:xfrm>
            <a:off x="3927223" y="5913948"/>
            <a:ext cx="4362240" cy="736002"/>
            <a:chOff x="194835" y="4326298"/>
            <a:chExt cx="4362240" cy="736002"/>
          </a:xfrm>
        </p:grpSpPr>
        <p:pic>
          <p:nvPicPr>
            <p:cNvPr id="289" name="Google Shape;289;p13"/>
            <p:cNvPicPr preferRelativeResize="0"/>
            <p:nvPr/>
          </p:nvPicPr>
          <p:blipFill rotWithShape="1">
            <a:blip r:embed="rId7">
              <a:alphaModFix/>
            </a:blip>
            <a:srcRect r="-25015" b="-24999"/>
            <a:stretch/>
          </p:blipFill>
          <p:spPr>
            <a:xfrm>
              <a:off x="3343175" y="4399619"/>
              <a:ext cx="1213901" cy="662681"/>
            </a:xfrm>
            <a:prstGeom prst="rect">
              <a:avLst/>
            </a:prstGeom>
            <a:noFill/>
            <a:ln>
              <a:noFill/>
            </a:ln>
          </p:spPr>
        </p:pic>
        <p:pic>
          <p:nvPicPr>
            <p:cNvPr id="290" name="Google Shape;290;p13"/>
            <p:cNvPicPr preferRelativeResize="0"/>
            <p:nvPr/>
          </p:nvPicPr>
          <p:blipFill>
            <a:blip r:embed="rId8">
              <a:alphaModFix/>
            </a:blip>
            <a:stretch>
              <a:fillRect/>
            </a:stretch>
          </p:blipFill>
          <p:spPr>
            <a:xfrm>
              <a:off x="1552151" y="4326298"/>
              <a:ext cx="1463479" cy="536625"/>
            </a:xfrm>
            <a:prstGeom prst="rect">
              <a:avLst/>
            </a:prstGeom>
            <a:noFill/>
            <a:ln>
              <a:noFill/>
            </a:ln>
          </p:spPr>
        </p:pic>
        <p:pic>
          <p:nvPicPr>
            <p:cNvPr id="291" name="Google Shape;291;p13"/>
            <p:cNvPicPr preferRelativeResize="0"/>
            <p:nvPr/>
          </p:nvPicPr>
          <p:blipFill rotWithShape="1">
            <a:blip r:embed="rId9">
              <a:alphaModFix/>
            </a:blip>
            <a:srcRect b="30386"/>
            <a:stretch/>
          </p:blipFill>
          <p:spPr>
            <a:xfrm rot="13">
              <a:off x="194835" y="4347734"/>
              <a:ext cx="1213880" cy="536633"/>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14"/>
          <p:cNvPicPr preferRelativeResize="0"/>
          <p:nvPr/>
        </p:nvPicPr>
        <p:blipFill rotWithShape="1">
          <a:blip r:embed="rId3">
            <a:alphaModFix amt="15000"/>
          </a:blip>
          <a:srcRect t="-6070" b="-2261"/>
          <a:stretch/>
        </p:blipFill>
        <p:spPr>
          <a:xfrm>
            <a:off x="-34348" y="761873"/>
            <a:ext cx="12204000" cy="6084000"/>
          </a:xfrm>
          <a:prstGeom prst="rect">
            <a:avLst/>
          </a:prstGeom>
          <a:noFill/>
          <a:ln>
            <a:noFill/>
          </a:ln>
        </p:spPr>
      </p:pic>
      <p:pic>
        <p:nvPicPr>
          <p:cNvPr id="298" name="Google Shape;298;p14"/>
          <p:cNvPicPr preferRelativeResize="0"/>
          <p:nvPr/>
        </p:nvPicPr>
        <p:blipFill rotWithShape="1">
          <a:blip r:embed="rId4">
            <a:alphaModFix/>
          </a:blip>
          <a:srcRect l="-1" t="-3" r="492" b="65880"/>
          <a:stretch/>
        </p:blipFill>
        <p:spPr>
          <a:xfrm>
            <a:off x="0" y="-2385"/>
            <a:ext cx="12216680" cy="2381902"/>
          </a:xfrm>
          <a:prstGeom prst="rect">
            <a:avLst/>
          </a:prstGeom>
          <a:noFill/>
          <a:ln>
            <a:noFill/>
          </a:ln>
        </p:spPr>
      </p:pic>
      <p:sp>
        <p:nvSpPr>
          <p:cNvPr id="299" name="Google Shape;299;p14"/>
          <p:cNvSpPr/>
          <p:nvPr/>
        </p:nvSpPr>
        <p:spPr>
          <a:xfrm>
            <a:off x="0" y="6716698"/>
            <a:ext cx="12178787" cy="258350"/>
          </a:xfrm>
          <a:prstGeom prst="rect">
            <a:avLst/>
          </a:prstGeom>
          <a:solidFill>
            <a:srgbClr val="458F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0" name="Google Shape;300;p14"/>
          <p:cNvPicPr preferRelativeResize="0"/>
          <p:nvPr/>
        </p:nvPicPr>
        <p:blipFill rotWithShape="1">
          <a:blip r:embed="rId5">
            <a:alphaModFix/>
          </a:blip>
          <a:srcRect/>
          <a:stretch/>
        </p:blipFill>
        <p:spPr>
          <a:xfrm>
            <a:off x="8688535" y="692696"/>
            <a:ext cx="2592041" cy="399860"/>
          </a:xfrm>
          <a:prstGeom prst="rect">
            <a:avLst/>
          </a:prstGeom>
          <a:noFill/>
          <a:ln>
            <a:noFill/>
          </a:ln>
        </p:spPr>
      </p:pic>
      <p:pic>
        <p:nvPicPr>
          <p:cNvPr id="301" name="Google Shape;301;p14"/>
          <p:cNvPicPr preferRelativeResize="0"/>
          <p:nvPr/>
        </p:nvPicPr>
        <p:blipFill rotWithShape="1">
          <a:blip r:embed="rId6">
            <a:alphaModFix/>
          </a:blip>
          <a:srcRect/>
          <a:stretch/>
        </p:blipFill>
        <p:spPr>
          <a:xfrm>
            <a:off x="11264444" y="6402054"/>
            <a:ext cx="763474" cy="185760"/>
          </a:xfrm>
          <a:prstGeom prst="rect">
            <a:avLst/>
          </a:prstGeom>
          <a:noFill/>
          <a:ln>
            <a:noFill/>
          </a:ln>
        </p:spPr>
      </p:pic>
      <p:grpSp>
        <p:nvGrpSpPr>
          <p:cNvPr id="302" name="Google Shape;302;p14"/>
          <p:cNvGrpSpPr/>
          <p:nvPr/>
        </p:nvGrpSpPr>
        <p:grpSpPr>
          <a:xfrm>
            <a:off x="479651" y="2100024"/>
            <a:ext cx="11475393" cy="4563999"/>
            <a:chOff x="1661038" y="2277340"/>
            <a:chExt cx="8470800" cy="3429000"/>
          </a:xfrm>
        </p:grpSpPr>
        <p:sp>
          <p:nvSpPr>
            <p:cNvPr id="303" name="Google Shape;303;p14"/>
            <p:cNvSpPr txBox="1"/>
            <p:nvPr/>
          </p:nvSpPr>
          <p:spPr>
            <a:xfrm>
              <a:off x="1661038" y="2277340"/>
              <a:ext cx="8470800" cy="3429000"/>
            </a:xfrm>
            <a:prstGeom prst="rect">
              <a:avLst/>
            </a:prstGeom>
            <a:noFill/>
            <a:ln>
              <a:noFill/>
            </a:ln>
            <a:effectLst>
              <a:outerShdw blurRad="57150" dist="19050" dir="5400000" algn="bl" rotWithShape="0">
                <a:srgbClr val="000000">
                  <a:alpha val="0"/>
                </a:srgbClr>
              </a:outerShdw>
            </a:effectLst>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2100"/>
                <a:buFont typeface="Calibri"/>
                <a:buNone/>
              </a:pPr>
              <a:endParaRPr sz="2100">
                <a:solidFill>
                  <a:schemeClr val="dk1"/>
                </a:solidFill>
                <a:latin typeface="Calibri"/>
                <a:ea typeface="Calibri"/>
                <a:cs typeface="Calibri"/>
                <a:sym typeface="Calibri"/>
              </a:endParaRPr>
            </a:p>
          </p:txBody>
        </p:sp>
        <p:sp>
          <p:nvSpPr>
            <p:cNvPr id="304" name="Google Shape;304;p14"/>
            <p:cNvSpPr txBox="1"/>
            <p:nvPr/>
          </p:nvSpPr>
          <p:spPr>
            <a:xfrm>
              <a:off x="5087888" y="2281390"/>
              <a:ext cx="4991700" cy="3420900"/>
            </a:xfrm>
            <a:prstGeom prst="rect">
              <a:avLst/>
            </a:prstGeom>
            <a:noFill/>
            <a:ln>
              <a:noFill/>
            </a:ln>
            <a:effectLst>
              <a:outerShdw blurRad="57150" dist="19050" dir="5400000" algn="bl" rotWithShape="0">
                <a:srgbClr val="000000">
                  <a:alpha val="0"/>
                </a:srgbClr>
              </a:outerShdw>
            </a:effectLst>
          </p:spPr>
          <p:txBody>
            <a:bodyPr spcFirstLastPara="1" wrap="square" lIns="91425" tIns="91425" rIns="91425" bIns="91425" anchor="t" anchorCtr="0">
              <a:noAutofit/>
            </a:bodyPr>
            <a:lstStyle/>
            <a:p>
              <a:pPr marL="0" marR="0" lvl="0" indent="0" algn="ctr" rtl="0">
                <a:spcBef>
                  <a:spcPts val="0"/>
                </a:spcBef>
                <a:spcAft>
                  <a:spcPts val="0"/>
                </a:spcAft>
                <a:buClr>
                  <a:schemeClr val="accent1"/>
                </a:buClr>
                <a:buSzPts val="1900"/>
                <a:buFont typeface="Calibri"/>
                <a:buNone/>
              </a:pPr>
              <a:r>
                <a:rPr lang="en-US" sz="2600" b="1">
                  <a:solidFill>
                    <a:srgbClr val="063D4C"/>
                  </a:solidFill>
                  <a:latin typeface="Calibri"/>
                  <a:ea typeface="Calibri"/>
                  <a:cs typeface="Calibri"/>
                  <a:sym typeface="Calibri"/>
                </a:rPr>
                <a:t>What-if Scenarios for Long-term Inundation Risk Assessment in Ravenna and nearby areas</a:t>
              </a:r>
              <a:endParaRPr sz="2600" b="1">
                <a:solidFill>
                  <a:srgbClr val="063D4C"/>
                </a:solidFill>
                <a:latin typeface="Calibri"/>
                <a:ea typeface="Calibri"/>
                <a:cs typeface="Calibri"/>
                <a:sym typeface="Calibri"/>
              </a:endParaRPr>
            </a:p>
          </p:txBody>
        </p:sp>
        <p:sp>
          <p:nvSpPr>
            <p:cNvPr id="305" name="Google Shape;305;p14"/>
            <p:cNvSpPr txBox="1"/>
            <p:nvPr/>
          </p:nvSpPr>
          <p:spPr>
            <a:xfrm>
              <a:off x="5258790" y="3384760"/>
              <a:ext cx="4352700" cy="1789500"/>
            </a:xfrm>
            <a:prstGeom prst="rect">
              <a:avLst/>
            </a:prstGeom>
            <a:noFill/>
            <a:ln>
              <a:noFill/>
            </a:ln>
          </p:spPr>
          <p:txBody>
            <a:bodyPr spcFirstLastPara="1" wrap="square" lIns="91425" tIns="91425" rIns="91425" bIns="91425" anchor="t" anchorCtr="0">
              <a:noAutofit/>
            </a:bodyPr>
            <a:lstStyle/>
            <a:p>
              <a:pPr marL="457200" marR="0" lvl="0"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What is the risk of inundation in the future?</a:t>
              </a:r>
              <a:endParaRPr sz="1900">
                <a:solidFill>
                  <a:schemeClr val="dk1"/>
                </a:solidFill>
                <a:latin typeface="Calibri"/>
                <a:ea typeface="Calibri"/>
                <a:cs typeface="Calibri"/>
                <a:sym typeface="Calibri"/>
              </a:endParaRPr>
            </a:p>
            <a:p>
              <a:pPr marL="457200" marR="0" lvl="0"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Are the prevention strategies applied today going to be enough?</a:t>
              </a:r>
              <a:endParaRPr sz="1900">
                <a:solidFill>
                  <a:schemeClr val="dk1"/>
                </a:solidFill>
                <a:latin typeface="Calibri"/>
                <a:ea typeface="Calibri"/>
                <a:cs typeface="Calibri"/>
                <a:sym typeface="Calibri"/>
              </a:endParaRPr>
            </a:p>
            <a:p>
              <a:pPr marL="457200" marR="0" lvl="0"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Will the inhabitants be at risk?</a:t>
              </a:r>
              <a:endParaRPr sz="1900">
                <a:solidFill>
                  <a:schemeClr val="dk1"/>
                </a:solidFill>
                <a:latin typeface="Calibri"/>
                <a:ea typeface="Calibri"/>
                <a:cs typeface="Calibri"/>
                <a:sym typeface="Calibri"/>
              </a:endParaRPr>
            </a:p>
            <a:p>
              <a:pPr marL="457200" marR="0" lvl="0"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Which areas of the city will be mostly affected?</a:t>
              </a:r>
              <a:endParaRPr sz="1900">
                <a:solidFill>
                  <a:schemeClr val="dk1"/>
                </a:solidFill>
                <a:latin typeface="Calibri"/>
                <a:ea typeface="Calibri"/>
                <a:cs typeface="Calibri"/>
                <a:sym typeface="Calibri"/>
              </a:endParaRPr>
            </a:p>
            <a:p>
              <a:pPr marL="457200" marR="0" lvl="0"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And how will the agriculture sector be affected?</a:t>
              </a:r>
              <a:endParaRPr sz="1900">
                <a:solidFill>
                  <a:schemeClr val="dk1"/>
                </a:solidFill>
                <a:latin typeface="Calibri"/>
                <a:ea typeface="Calibri"/>
                <a:cs typeface="Calibri"/>
                <a:sym typeface="Calibri"/>
              </a:endParaRPr>
            </a:p>
          </p:txBody>
        </p:sp>
        <p:pic>
          <p:nvPicPr>
            <p:cNvPr id="306" name="Google Shape;306;p14"/>
            <p:cNvPicPr preferRelativeResize="0"/>
            <p:nvPr/>
          </p:nvPicPr>
          <p:blipFill rotWithShape="1">
            <a:blip r:embed="rId7">
              <a:alphaModFix/>
            </a:blip>
            <a:srcRect/>
            <a:stretch/>
          </p:blipFill>
          <p:spPr>
            <a:xfrm>
              <a:off x="1953088" y="2330490"/>
              <a:ext cx="3134800" cy="3322450"/>
            </a:xfrm>
            <a:prstGeom prst="rect">
              <a:avLst/>
            </a:prstGeom>
            <a:noFill/>
            <a:ln>
              <a:noFill/>
            </a:ln>
          </p:spPr>
        </p:pic>
      </p:grpSp>
      <p:sp>
        <p:nvSpPr>
          <p:cNvPr id="307" name="Google Shape;307;p14"/>
          <p:cNvSpPr txBox="1"/>
          <p:nvPr/>
        </p:nvSpPr>
        <p:spPr>
          <a:xfrm>
            <a:off x="695400" y="476672"/>
            <a:ext cx="5544616" cy="877888"/>
          </a:xfrm>
          <a:prstGeom prst="rect">
            <a:avLst/>
          </a:prstGeom>
          <a:noFill/>
          <a:ln>
            <a:noFill/>
          </a:ln>
        </p:spPr>
        <p:txBody>
          <a:bodyPr spcFirstLastPara="1" wrap="square" lIns="91425" tIns="45700" rIns="91425" bIns="45700" anchor="ctr" anchorCtr="0">
            <a:normAutofit fontScale="90000"/>
          </a:bodyPr>
          <a:lstStyle/>
          <a:p>
            <a:pPr marL="0" marR="0" lvl="0" indent="0" algn="l" rtl="0">
              <a:lnSpc>
                <a:spcPct val="90000"/>
              </a:lnSpc>
              <a:spcBef>
                <a:spcPts val="0"/>
              </a:spcBef>
              <a:spcAft>
                <a:spcPts val="0"/>
              </a:spcAft>
              <a:buClr>
                <a:schemeClr val="lt1"/>
              </a:buClr>
              <a:buSzPct val="100000"/>
              <a:buFont typeface="Calibri"/>
              <a:buNone/>
            </a:pPr>
            <a:r>
              <a:rPr lang="en-US" sz="3600" b="1">
                <a:solidFill>
                  <a:schemeClr val="lt1"/>
                </a:solidFill>
                <a:latin typeface="Calibri"/>
                <a:ea typeface="Calibri"/>
                <a:cs typeface="Calibri"/>
                <a:sym typeface="Calibri"/>
              </a:rPr>
              <a:t>Sea Level Rise and Storm Surge</a:t>
            </a:r>
            <a:endParaRPr sz="3600" b="1">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15"/>
          <p:cNvPicPr preferRelativeResize="0"/>
          <p:nvPr/>
        </p:nvPicPr>
        <p:blipFill rotWithShape="1">
          <a:blip r:embed="rId3">
            <a:alphaModFix amt="15000"/>
          </a:blip>
          <a:srcRect t="-6070" b="-2261"/>
          <a:stretch/>
        </p:blipFill>
        <p:spPr>
          <a:xfrm>
            <a:off x="-34348" y="761873"/>
            <a:ext cx="12204000" cy="6084000"/>
          </a:xfrm>
          <a:prstGeom prst="rect">
            <a:avLst/>
          </a:prstGeom>
          <a:noFill/>
          <a:ln>
            <a:noFill/>
          </a:ln>
        </p:spPr>
      </p:pic>
      <p:pic>
        <p:nvPicPr>
          <p:cNvPr id="314" name="Google Shape;314;p15"/>
          <p:cNvPicPr preferRelativeResize="0"/>
          <p:nvPr/>
        </p:nvPicPr>
        <p:blipFill rotWithShape="1">
          <a:blip r:embed="rId4">
            <a:alphaModFix/>
          </a:blip>
          <a:srcRect l="-1" t="-3" r="492" b="65880"/>
          <a:stretch/>
        </p:blipFill>
        <p:spPr>
          <a:xfrm>
            <a:off x="0" y="-2385"/>
            <a:ext cx="12216680" cy="2381902"/>
          </a:xfrm>
          <a:prstGeom prst="rect">
            <a:avLst/>
          </a:prstGeom>
          <a:noFill/>
          <a:ln>
            <a:noFill/>
          </a:ln>
        </p:spPr>
      </p:pic>
      <p:sp>
        <p:nvSpPr>
          <p:cNvPr id="315" name="Google Shape;315;p15"/>
          <p:cNvSpPr/>
          <p:nvPr/>
        </p:nvSpPr>
        <p:spPr>
          <a:xfrm>
            <a:off x="0" y="6716698"/>
            <a:ext cx="12178787" cy="258350"/>
          </a:xfrm>
          <a:prstGeom prst="rect">
            <a:avLst/>
          </a:prstGeom>
          <a:solidFill>
            <a:srgbClr val="458F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p15"/>
          <p:cNvPicPr preferRelativeResize="0"/>
          <p:nvPr/>
        </p:nvPicPr>
        <p:blipFill rotWithShape="1">
          <a:blip r:embed="rId5">
            <a:alphaModFix/>
          </a:blip>
          <a:srcRect/>
          <a:stretch/>
        </p:blipFill>
        <p:spPr>
          <a:xfrm>
            <a:off x="8688535" y="692696"/>
            <a:ext cx="2592041" cy="399860"/>
          </a:xfrm>
          <a:prstGeom prst="rect">
            <a:avLst/>
          </a:prstGeom>
          <a:noFill/>
          <a:ln>
            <a:noFill/>
          </a:ln>
        </p:spPr>
      </p:pic>
      <p:pic>
        <p:nvPicPr>
          <p:cNvPr id="317" name="Google Shape;317;p15"/>
          <p:cNvPicPr preferRelativeResize="0"/>
          <p:nvPr/>
        </p:nvPicPr>
        <p:blipFill rotWithShape="1">
          <a:blip r:embed="rId6">
            <a:alphaModFix/>
          </a:blip>
          <a:srcRect/>
          <a:stretch/>
        </p:blipFill>
        <p:spPr>
          <a:xfrm>
            <a:off x="11264444" y="6402054"/>
            <a:ext cx="763474" cy="185760"/>
          </a:xfrm>
          <a:prstGeom prst="rect">
            <a:avLst/>
          </a:prstGeom>
          <a:noFill/>
          <a:ln>
            <a:noFill/>
          </a:ln>
        </p:spPr>
      </p:pic>
      <p:sp>
        <p:nvSpPr>
          <p:cNvPr id="318" name="Google Shape;318;p15"/>
          <p:cNvSpPr txBox="1"/>
          <p:nvPr/>
        </p:nvSpPr>
        <p:spPr>
          <a:xfrm>
            <a:off x="695400" y="476672"/>
            <a:ext cx="5544616" cy="877888"/>
          </a:xfrm>
          <a:prstGeom prst="rect">
            <a:avLst/>
          </a:prstGeom>
          <a:noFill/>
          <a:ln>
            <a:noFill/>
          </a:ln>
        </p:spPr>
        <p:txBody>
          <a:bodyPr spcFirstLastPara="1" wrap="square" lIns="91425" tIns="45700" rIns="91425" bIns="45700" anchor="ctr" anchorCtr="0">
            <a:normAutofit fontScale="90000" lnSpcReduction="10000"/>
          </a:bodyPr>
          <a:lstStyle/>
          <a:p>
            <a:pPr marL="0" marR="0" lvl="0" indent="0" algn="l" rtl="0">
              <a:lnSpc>
                <a:spcPct val="90000"/>
              </a:lnSpc>
              <a:spcBef>
                <a:spcPts val="0"/>
              </a:spcBef>
              <a:spcAft>
                <a:spcPts val="0"/>
              </a:spcAft>
              <a:buClr>
                <a:schemeClr val="lt1"/>
              </a:buClr>
              <a:buSzPct val="100000"/>
              <a:buFont typeface="Calibri"/>
              <a:buNone/>
            </a:pPr>
            <a:r>
              <a:rPr lang="en-US" sz="3600" b="1" dirty="0">
                <a:solidFill>
                  <a:schemeClr val="lt1"/>
                </a:solidFill>
                <a:latin typeface="Calibri"/>
                <a:ea typeface="Calibri"/>
                <a:cs typeface="Calibri"/>
                <a:sym typeface="Calibri"/>
              </a:rPr>
              <a:t>Inundation Maps: variation between 2080 and 2150</a:t>
            </a:r>
            <a:endParaRPr dirty="0"/>
          </a:p>
        </p:txBody>
      </p:sp>
      <p:grpSp>
        <p:nvGrpSpPr>
          <p:cNvPr id="319" name="Google Shape;319;p15"/>
          <p:cNvGrpSpPr/>
          <p:nvPr/>
        </p:nvGrpSpPr>
        <p:grpSpPr>
          <a:xfrm>
            <a:off x="938196" y="1565527"/>
            <a:ext cx="10317113" cy="5021996"/>
            <a:chOff x="508700" y="1275475"/>
            <a:chExt cx="7751400" cy="3773100"/>
          </a:xfrm>
        </p:grpSpPr>
        <p:sp>
          <p:nvSpPr>
            <p:cNvPr id="320" name="Google Shape;320;p15"/>
            <p:cNvSpPr txBox="1"/>
            <p:nvPr/>
          </p:nvSpPr>
          <p:spPr>
            <a:xfrm>
              <a:off x="508700" y="1275475"/>
              <a:ext cx="7751400" cy="3773100"/>
            </a:xfrm>
            <a:prstGeom prst="rect">
              <a:avLst/>
            </a:prstGeom>
            <a:solidFill>
              <a:schemeClr val="lt1"/>
            </a:solidFill>
            <a:ln w="38100" cap="flat" cmpd="sng">
              <a:solidFill>
                <a:schemeClr val="accent1"/>
              </a:solidFill>
              <a:prstDash val="solid"/>
              <a:round/>
              <a:headEnd type="none" w="sm" len="sm"/>
              <a:tailEnd type="none" w="sm" len="sm"/>
            </a:ln>
            <a:effectLst>
              <a:outerShdw blurRad="57150" dist="19050" dir="5400000" algn="bl" rotWithShape="0">
                <a:srgbClr val="000000">
                  <a:alpha val="0"/>
                </a:srgbClr>
              </a:outerShdw>
            </a:effectLst>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2100"/>
                <a:buFont typeface="Calibri"/>
                <a:buNone/>
              </a:pPr>
              <a:endParaRPr sz="2100">
                <a:solidFill>
                  <a:schemeClr val="dk1"/>
                </a:solidFill>
                <a:latin typeface="Calibri"/>
                <a:ea typeface="Calibri"/>
                <a:cs typeface="Calibri"/>
                <a:sym typeface="Calibri"/>
              </a:endParaRPr>
            </a:p>
          </p:txBody>
        </p:sp>
        <p:pic>
          <p:nvPicPr>
            <p:cNvPr id="321" name="Google Shape;321;p15"/>
            <p:cNvPicPr preferRelativeResize="0"/>
            <p:nvPr/>
          </p:nvPicPr>
          <p:blipFill rotWithShape="1">
            <a:blip r:embed="rId7">
              <a:alphaModFix/>
            </a:blip>
            <a:srcRect/>
            <a:stretch/>
          </p:blipFill>
          <p:spPr>
            <a:xfrm>
              <a:off x="819775" y="1369520"/>
              <a:ext cx="3578155" cy="3585032"/>
            </a:xfrm>
            <a:prstGeom prst="rect">
              <a:avLst/>
            </a:prstGeom>
            <a:noFill/>
            <a:ln>
              <a:noFill/>
            </a:ln>
          </p:spPr>
        </p:pic>
        <p:pic>
          <p:nvPicPr>
            <p:cNvPr id="322" name="Google Shape;322;p15"/>
            <p:cNvPicPr preferRelativeResize="0"/>
            <p:nvPr/>
          </p:nvPicPr>
          <p:blipFill rotWithShape="1">
            <a:blip r:embed="rId8">
              <a:alphaModFix/>
            </a:blip>
            <a:srcRect/>
            <a:stretch/>
          </p:blipFill>
          <p:spPr>
            <a:xfrm>
              <a:off x="916604" y="4271061"/>
              <a:ext cx="996624" cy="595912"/>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g2eabeab6e8f_1_27"/>
          <p:cNvPicPr preferRelativeResize="0"/>
          <p:nvPr/>
        </p:nvPicPr>
        <p:blipFill rotWithShape="1">
          <a:blip r:embed="rId3">
            <a:alphaModFix amt="15000"/>
          </a:blip>
          <a:srcRect t="-6066" b="-2264"/>
          <a:stretch/>
        </p:blipFill>
        <p:spPr>
          <a:xfrm>
            <a:off x="-34348" y="761873"/>
            <a:ext cx="12204003" cy="6083999"/>
          </a:xfrm>
          <a:prstGeom prst="rect">
            <a:avLst/>
          </a:prstGeom>
          <a:noFill/>
          <a:ln>
            <a:noFill/>
          </a:ln>
        </p:spPr>
      </p:pic>
      <p:pic>
        <p:nvPicPr>
          <p:cNvPr id="329" name="Google Shape;329;g2eabeab6e8f_1_27"/>
          <p:cNvPicPr preferRelativeResize="0"/>
          <p:nvPr/>
        </p:nvPicPr>
        <p:blipFill rotWithShape="1">
          <a:blip r:embed="rId4">
            <a:alphaModFix/>
          </a:blip>
          <a:srcRect t="-3" r="487" b="65880"/>
          <a:stretch/>
        </p:blipFill>
        <p:spPr>
          <a:xfrm>
            <a:off x="0" y="-2385"/>
            <a:ext cx="12216680" cy="2381902"/>
          </a:xfrm>
          <a:prstGeom prst="rect">
            <a:avLst/>
          </a:prstGeom>
          <a:noFill/>
          <a:ln>
            <a:noFill/>
          </a:ln>
        </p:spPr>
      </p:pic>
      <p:sp>
        <p:nvSpPr>
          <p:cNvPr id="330" name="Google Shape;330;g2eabeab6e8f_1_27"/>
          <p:cNvSpPr/>
          <p:nvPr/>
        </p:nvSpPr>
        <p:spPr>
          <a:xfrm>
            <a:off x="0" y="6716698"/>
            <a:ext cx="12178800" cy="258300"/>
          </a:xfrm>
          <a:prstGeom prst="rect">
            <a:avLst/>
          </a:prstGeom>
          <a:solidFill>
            <a:srgbClr val="458F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1" name="Google Shape;331;g2eabeab6e8f_1_27"/>
          <p:cNvPicPr preferRelativeResize="0"/>
          <p:nvPr/>
        </p:nvPicPr>
        <p:blipFill rotWithShape="1">
          <a:blip r:embed="rId5">
            <a:alphaModFix/>
          </a:blip>
          <a:srcRect/>
          <a:stretch/>
        </p:blipFill>
        <p:spPr>
          <a:xfrm>
            <a:off x="8688535" y="692696"/>
            <a:ext cx="2592041" cy="399860"/>
          </a:xfrm>
          <a:prstGeom prst="rect">
            <a:avLst/>
          </a:prstGeom>
          <a:noFill/>
          <a:ln>
            <a:noFill/>
          </a:ln>
        </p:spPr>
      </p:pic>
      <p:pic>
        <p:nvPicPr>
          <p:cNvPr id="332" name="Google Shape;332;g2eabeab6e8f_1_27"/>
          <p:cNvPicPr preferRelativeResize="0"/>
          <p:nvPr/>
        </p:nvPicPr>
        <p:blipFill rotWithShape="1">
          <a:blip r:embed="rId6">
            <a:alphaModFix/>
          </a:blip>
          <a:srcRect/>
          <a:stretch/>
        </p:blipFill>
        <p:spPr>
          <a:xfrm>
            <a:off x="11264444" y="6402054"/>
            <a:ext cx="763474" cy="185760"/>
          </a:xfrm>
          <a:prstGeom prst="rect">
            <a:avLst/>
          </a:prstGeom>
          <a:noFill/>
          <a:ln>
            <a:noFill/>
          </a:ln>
        </p:spPr>
      </p:pic>
      <p:sp>
        <p:nvSpPr>
          <p:cNvPr id="333" name="Google Shape;333;g2eabeab6e8f_1_27"/>
          <p:cNvSpPr txBox="1"/>
          <p:nvPr/>
        </p:nvSpPr>
        <p:spPr>
          <a:xfrm>
            <a:off x="695400" y="476672"/>
            <a:ext cx="5544600" cy="877800"/>
          </a:xfrm>
          <a:prstGeom prst="rect">
            <a:avLst/>
          </a:prstGeom>
          <a:noFill/>
          <a:ln>
            <a:noFill/>
          </a:ln>
        </p:spPr>
        <p:txBody>
          <a:bodyPr spcFirstLastPara="1" wrap="square" lIns="91425" tIns="45700" rIns="91425" bIns="45700" anchor="ctr" anchorCtr="0">
            <a:noAutofit/>
          </a:bodyPr>
          <a:lstStyle/>
          <a:p>
            <a:pPr>
              <a:lnSpc>
                <a:spcPct val="80000"/>
              </a:lnSpc>
              <a:buClr>
                <a:schemeClr val="lt1"/>
              </a:buClr>
              <a:buSzPct val="100000"/>
            </a:pPr>
            <a:r>
              <a:rPr lang="en-US" sz="3200" b="1" dirty="0">
                <a:solidFill>
                  <a:schemeClr val="lt1"/>
                </a:solidFill>
                <a:latin typeface="Calibri"/>
                <a:ea typeface="Calibri"/>
                <a:cs typeface="Calibri"/>
                <a:sym typeface="Calibri"/>
              </a:rPr>
              <a:t>Inundation Maps: variation between 2080 and 2150</a:t>
            </a:r>
            <a:endParaRPr sz="3200" b="1" dirty="0">
              <a:solidFill>
                <a:schemeClr val="lt1"/>
              </a:solidFill>
              <a:latin typeface="Calibri"/>
              <a:ea typeface="Calibri"/>
              <a:cs typeface="Calibri"/>
            </a:endParaRPr>
          </a:p>
        </p:txBody>
      </p:sp>
      <p:sp>
        <p:nvSpPr>
          <p:cNvPr id="334" name="Google Shape;334;g2eabeab6e8f_1_27"/>
          <p:cNvSpPr txBox="1"/>
          <p:nvPr/>
        </p:nvSpPr>
        <p:spPr>
          <a:xfrm>
            <a:off x="938196" y="1565527"/>
            <a:ext cx="10317113" cy="5021996"/>
          </a:xfrm>
          <a:prstGeom prst="rect">
            <a:avLst/>
          </a:prstGeom>
          <a:solidFill>
            <a:schemeClr val="lt1"/>
          </a:solidFill>
          <a:ln w="38100" cap="flat" cmpd="sng">
            <a:solidFill>
              <a:schemeClr val="accent1"/>
            </a:solidFill>
            <a:prstDash val="solid"/>
            <a:round/>
            <a:headEnd type="none" w="sm" len="sm"/>
            <a:tailEnd type="none" w="sm" len="sm"/>
          </a:ln>
          <a:effectLst>
            <a:outerShdw blurRad="57150" dist="19050" dir="5400000" algn="bl" rotWithShape="0">
              <a:srgbClr val="000000">
                <a:alpha val="0"/>
              </a:srgbClr>
            </a:outerShdw>
          </a:effectLst>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2100"/>
              <a:buFont typeface="Calibri"/>
              <a:buNone/>
            </a:pPr>
            <a:endParaRPr sz="2100">
              <a:solidFill>
                <a:schemeClr val="dk1"/>
              </a:solidFill>
              <a:latin typeface="Calibri"/>
              <a:ea typeface="Calibri"/>
              <a:cs typeface="Calibri"/>
              <a:sym typeface="Calibri"/>
            </a:endParaRPr>
          </a:p>
        </p:txBody>
      </p:sp>
      <p:pic>
        <p:nvPicPr>
          <p:cNvPr id="335" name="Google Shape;335;g2eabeab6e8f_1_27"/>
          <p:cNvPicPr preferRelativeResize="0"/>
          <p:nvPr/>
        </p:nvPicPr>
        <p:blipFill rotWithShape="1">
          <a:blip r:embed="rId7">
            <a:alphaModFix/>
          </a:blip>
          <a:srcRect/>
          <a:stretch/>
        </p:blipFill>
        <p:spPr>
          <a:xfrm>
            <a:off x="6096743" y="1708707"/>
            <a:ext cx="4726478" cy="4735613"/>
          </a:xfrm>
          <a:prstGeom prst="rect">
            <a:avLst/>
          </a:prstGeom>
          <a:noFill/>
          <a:ln>
            <a:noFill/>
          </a:ln>
        </p:spPr>
      </p:pic>
      <p:pic>
        <p:nvPicPr>
          <p:cNvPr id="336" name="Google Shape;336;g2eabeab6e8f_1_27"/>
          <p:cNvPicPr preferRelativeResize="0"/>
          <p:nvPr/>
        </p:nvPicPr>
        <p:blipFill rotWithShape="1">
          <a:blip r:embed="rId8">
            <a:alphaModFix/>
          </a:blip>
          <a:srcRect/>
          <a:stretch/>
        </p:blipFill>
        <p:spPr>
          <a:xfrm>
            <a:off x="1352237" y="1690701"/>
            <a:ext cx="4762524" cy="4771678"/>
          </a:xfrm>
          <a:prstGeom prst="rect">
            <a:avLst/>
          </a:prstGeom>
          <a:noFill/>
          <a:ln>
            <a:noFill/>
          </a:ln>
        </p:spPr>
      </p:pic>
      <p:pic>
        <p:nvPicPr>
          <p:cNvPr id="337" name="Google Shape;337;g2eabeab6e8f_1_27" title="File:Dark blue right arrow.svg - Wikipedia"/>
          <p:cNvPicPr preferRelativeResize="0"/>
          <p:nvPr/>
        </p:nvPicPr>
        <p:blipFill rotWithShape="1">
          <a:blip r:embed="rId9">
            <a:alphaModFix/>
          </a:blip>
          <a:srcRect/>
          <a:stretch/>
        </p:blipFill>
        <p:spPr>
          <a:xfrm>
            <a:off x="5791757" y="5048731"/>
            <a:ext cx="609992" cy="592353"/>
          </a:xfrm>
          <a:prstGeom prst="rect">
            <a:avLst/>
          </a:prstGeom>
          <a:noFill/>
          <a:ln>
            <a:noFill/>
          </a:ln>
        </p:spPr>
      </p:pic>
      <p:pic>
        <p:nvPicPr>
          <p:cNvPr id="338" name="Google Shape;338;g2eabeab6e8f_1_27"/>
          <p:cNvPicPr preferRelativeResize="0"/>
          <p:nvPr/>
        </p:nvPicPr>
        <p:blipFill rotWithShape="1">
          <a:blip r:embed="rId10">
            <a:alphaModFix/>
          </a:blip>
          <a:srcRect/>
          <a:stretch/>
        </p:blipFill>
        <p:spPr>
          <a:xfrm>
            <a:off x="1481116" y="5552652"/>
            <a:ext cx="1326507" cy="79315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3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16"/>
          <p:cNvPicPr preferRelativeResize="0"/>
          <p:nvPr/>
        </p:nvPicPr>
        <p:blipFill rotWithShape="1">
          <a:blip r:embed="rId3">
            <a:alphaModFix amt="15000"/>
          </a:blip>
          <a:srcRect t="-6070" b="-2261"/>
          <a:stretch/>
        </p:blipFill>
        <p:spPr>
          <a:xfrm>
            <a:off x="-34348" y="761873"/>
            <a:ext cx="12204000" cy="6084000"/>
          </a:xfrm>
          <a:prstGeom prst="rect">
            <a:avLst/>
          </a:prstGeom>
          <a:noFill/>
          <a:ln>
            <a:noFill/>
          </a:ln>
        </p:spPr>
      </p:pic>
      <p:pic>
        <p:nvPicPr>
          <p:cNvPr id="345" name="Google Shape;345;p16"/>
          <p:cNvPicPr preferRelativeResize="0"/>
          <p:nvPr/>
        </p:nvPicPr>
        <p:blipFill rotWithShape="1">
          <a:blip r:embed="rId4">
            <a:alphaModFix/>
          </a:blip>
          <a:srcRect l="-1" t="-3" r="492" b="65880"/>
          <a:stretch/>
        </p:blipFill>
        <p:spPr>
          <a:xfrm>
            <a:off x="0" y="-2385"/>
            <a:ext cx="12216680" cy="2381902"/>
          </a:xfrm>
          <a:prstGeom prst="rect">
            <a:avLst/>
          </a:prstGeom>
          <a:noFill/>
          <a:ln>
            <a:noFill/>
          </a:ln>
        </p:spPr>
      </p:pic>
      <p:sp>
        <p:nvSpPr>
          <p:cNvPr id="346" name="Google Shape;346;p16"/>
          <p:cNvSpPr/>
          <p:nvPr/>
        </p:nvSpPr>
        <p:spPr>
          <a:xfrm>
            <a:off x="0" y="6716698"/>
            <a:ext cx="12178787" cy="258350"/>
          </a:xfrm>
          <a:prstGeom prst="rect">
            <a:avLst/>
          </a:prstGeom>
          <a:solidFill>
            <a:srgbClr val="458F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47" name="Google Shape;347;p16"/>
          <p:cNvPicPr preferRelativeResize="0"/>
          <p:nvPr/>
        </p:nvPicPr>
        <p:blipFill rotWithShape="1">
          <a:blip r:embed="rId5">
            <a:alphaModFix/>
          </a:blip>
          <a:srcRect/>
          <a:stretch/>
        </p:blipFill>
        <p:spPr>
          <a:xfrm>
            <a:off x="8688535" y="692696"/>
            <a:ext cx="2592041" cy="399860"/>
          </a:xfrm>
          <a:prstGeom prst="rect">
            <a:avLst/>
          </a:prstGeom>
          <a:noFill/>
          <a:ln>
            <a:noFill/>
          </a:ln>
        </p:spPr>
      </p:pic>
      <p:pic>
        <p:nvPicPr>
          <p:cNvPr id="348" name="Google Shape;348;p16"/>
          <p:cNvPicPr preferRelativeResize="0"/>
          <p:nvPr/>
        </p:nvPicPr>
        <p:blipFill rotWithShape="1">
          <a:blip r:embed="rId6">
            <a:alphaModFix/>
          </a:blip>
          <a:srcRect/>
          <a:stretch/>
        </p:blipFill>
        <p:spPr>
          <a:xfrm>
            <a:off x="11264444" y="6402054"/>
            <a:ext cx="763474" cy="185760"/>
          </a:xfrm>
          <a:prstGeom prst="rect">
            <a:avLst/>
          </a:prstGeom>
          <a:noFill/>
          <a:ln>
            <a:noFill/>
          </a:ln>
        </p:spPr>
      </p:pic>
      <p:sp>
        <p:nvSpPr>
          <p:cNvPr id="349" name="Google Shape;349;p16"/>
          <p:cNvSpPr txBox="1"/>
          <p:nvPr/>
        </p:nvSpPr>
        <p:spPr>
          <a:xfrm>
            <a:off x="695400" y="476672"/>
            <a:ext cx="6480720" cy="877888"/>
          </a:xfrm>
          <a:prstGeom prst="rect">
            <a:avLst/>
          </a:prstGeom>
          <a:noFill/>
          <a:ln>
            <a:noFill/>
          </a:ln>
        </p:spPr>
        <p:txBody>
          <a:bodyPr spcFirstLastPara="1" wrap="square" lIns="91425" tIns="45700" rIns="91425" bIns="45700" anchor="ctr" anchorCtr="0">
            <a:noAutofit/>
          </a:bodyPr>
          <a:lstStyle/>
          <a:p>
            <a:pPr marR="0" lvl="0" indent="0">
              <a:lnSpc>
                <a:spcPct val="80000"/>
              </a:lnSpc>
              <a:spcBef>
                <a:spcPts val="0"/>
              </a:spcBef>
              <a:spcAft>
                <a:spcPts val="0"/>
              </a:spcAft>
              <a:buClr>
                <a:schemeClr val="lt1"/>
              </a:buClr>
              <a:buSzPct val="100000"/>
              <a:buFont typeface="Calibri"/>
              <a:buNone/>
            </a:pPr>
            <a:r>
              <a:rPr lang="en-US" sz="3200" b="1" dirty="0">
                <a:solidFill>
                  <a:schemeClr val="lt1"/>
                </a:solidFill>
                <a:latin typeface="Calibri"/>
                <a:ea typeface="Calibri"/>
                <a:cs typeface="Calibri"/>
                <a:sym typeface="Calibri"/>
              </a:rPr>
              <a:t>Inundation Maps:  variation due to different storm surge height</a:t>
            </a:r>
            <a:endParaRPr sz="3200" b="1" dirty="0">
              <a:solidFill>
                <a:schemeClr val="lt1"/>
              </a:solidFill>
              <a:latin typeface="Calibri"/>
              <a:ea typeface="Calibri"/>
              <a:cs typeface="Calibri"/>
            </a:endParaRPr>
          </a:p>
        </p:txBody>
      </p:sp>
      <p:sp>
        <p:nvSpPr>
          <p:cNvPr id="350" name="Google Shape;350;p16"/>
          <p:cNvSpPr txBox="1"/>
          <p:nvPr/>
        </p:nvSpPr>
        <p:spPr>
          <a:xfrm>
            <a:off x="909095" y="1552102"/>
            <a:ext cx="10317113" cy="5021996"/>
          </a:xfrm>
          <a:prstGeom prst="rect">
            <a:avLst/>
          </a:prstGeom>
          <a:solidFill>
            <a:schemeClr val="lt1"/>
          </a:solidFill>
          <a:ln w="38100" cap="flat" cmpd="sng">
            <a:solidFill>
              <a:schemeClr val="accent1"/>
            </a:solidFill>
            <a:prstDash val="solid"/>
            <a:round/>
            <a:headEnd type="none" w="sm" len="sm"/>
            <a:tailEnd type="none" w="sm" len="sm"/>
          </a:ln>
          <a:effectLst>
            <a:outerShdw blurRad="57150" dist="19050" dir="5400000" algn="bl" rotWithShape="0">
              <a:srgbClr val="000000">
                <a:alpha val="0"/>
              </a:srgbClr>
            </a:outerShdw>
          </a:effectLst>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2100"/>
              <a:buFont typeface="Calibri"/>
              <a:buNone/>
            </a:pPr>
            <a:endParaRPr sz="2100">
              <a:solidFill>
                <a:schemeClr val="dk1"/>
              </a:solidFill>
              <a:latin typeface="Calibri"/>
              <a:ea typeface="Calibri"/>
              <a:cs typeface="Calibri"/>
              <a:sym typeface="Calibri"/>
            </a:endParaRPr>
          </a:p>
        </p:txBody>
      </p:sp>
      <p:pic>
        <p:nvPicPr>
          <p:cNvPr id="351" name="Google Shape;351;p16"/>
          <p:cNvPicPr preferRelativeResize="0"/>
          <p:nvPr/>
        </p:nvPicPr>
        <p:blipFill rotWithShape="1">
          <a:blip r:embed="rId7">
            <a:alphaModFix/>
          </a:blip>
          <a:srcRect/>
          <a:stretch/>
        </p:blipFill>
        <p:spPr>
          <a:xfrm>
            <a:off x="1342095" y="1676883"/>
            <a:ext cx="4726501" cy="4772366"/>
          </a:xfrm>
          <a:prstGeom prst="rect">
            <a:avLst/>
          </a:prstGeom>
          <a:noFill/>
          <a:ln>
            <a:noFill/>
          </a:ln>
        </p:spPr>
      </p:pic>
      <p:pic>
        <p:nvPicPr>
          <p:cNvPr id="352" name="Google Shape;352;p16"/>
          <p:cNvPicPr preferRelativeResize="0"/>
          <p:nvPr/>
        </p:nvPicPr>
        <p:blipFill rotWithShape="1">
          <a:blip r:embed="rId8">
            <a:alphaModFix/>
          </a:blip>
          <a:srcRect/>
          <a:stretch/>
        </p:blipFill>
        <p:spPr>
          <a:xfrm>
            <a:off x="1452963" y="5539203"/>
            <a:ext cx="1326506" cy="79315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g2eabeab6e8f_1_43"/>
          <p:cNvPicPr preferRelativeResize="0"/>
          <p:nvPr/>
        </p:nvPicPr>
        <p:blipFill rotWithShape="1">
          <a:blip r:embed="rId3">
            <a:alphaModFix amt="15000"/>
          </a:blip>
          <a:srcRect t="-6066" b="-2264"/>
          <a:stretch/>
        </p:blipFill>
        <p:spPr>
          <a:xfrm>
            <a:off x="-34348" y="761873"/>
            <a:ext cx="12204003" cy="6083999"/>
          </a:xfrm>
          <a:prstGeom prst="rect">
            <a:avLst/>
          </a:prstGeom>
          <a:noFill/>
          <a:ln>
            <a:noFill/>
          </a:ln>
        </p:spPr>
      </p:pic>
      <p:pic>
        <p:nvPicPr>
          <p:cNvPr id="359" name="Google Shape;359;g2eabeab6e8f_1_43"/>
          <p:cNvPicPr preferRelativeResize="0"/>
          <p:nvPr/>
        </p:nvPicPr>
        <p:blipFill rotWithShape="1">
          <a:blip r:embed="rId4">
            <a:alphaModFix/>
          </a:blip>
          <a:srcRect t="-3" r="487" b="65880"/>
          <a:stretch/>
        </p:blipFill>
        <p:spPr>
          <a:xfrm>
            <a:off x="0" y="-2385"/>
            <a:ext cx="12216680" cy="2381902"/>
          </a:xfrm>
          <a:prstGeom prst="rect">
            <a:avLst/>
          </a:prstGeom>
          <a:noFill/>
          <a:ln>
            <a:noFill/>
          </a:ln>
        </p:spPr>
      </p:pic>
      <p:sp>
        <p:nvSpPr>
          <p:cNvPr id="360" name="Google Shape;360;g2eabeab6e8f_1_43"/>
          <p:cNvSpPr/>
          <p:nvPr/>
        </p:nvSpPr>
        <p:spPr>
          <a:xfrm>
            <a:off x="0" y="6716698"/>
            <a:ext cx="12178800" cy="258300"/>
          </a:xfrm>
          <a:prstGeom prst="rect">
            <a:avLst/>
          </a:prstGeom>
          <a:solidFill>
            <a:srgbClr val="458F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1" name="Google Shape;361;g2eabeab6e8f_1_43"/>
          <p:cNvPicPr preferRelativeResize="0"/>
          <p:nvPr/>
        </p:nvPicPr>
        <p:blipFill rotWithShape="1">
          <a:blip r:embed="rId5">
            <a:alphaModFix/>
          </a:blip>
          <a:srcRect/>
          <a:stretch/>
        </p:blipFill>
        <p:spPr>
          <a:xfrm>
            <a:off x="8688535" y="692696"/>
            <a:ext cx="2592041" cy="399860"/>
          </a:xfrm>
          <a:prstGeom prst="rect">
            <a:avLst/>
          </a:prstGeom>
          <a:noFill/>
          <a:ln>
            <a:noFill/>
          </a:ln>
        </p:spPr>
      </p:pic>
      <p:pic>
        <p:nvPicPr>
          <p:cNvPr id="362" name="Google Shape;362;g2eabeab6e8f_1_43"/>
          <p:cNvPicPr preferRelativeResize="0"/>
          <p:nvPr/>
        </p:nvPicPr>
        <p:blipFill rotWithShape="1">
          <a:blip r:embed="rId6">
            <a:alphaModFix/>
          </a:blip>
          <a:srcRect/>
          <a:stretch/>
        </p:blipFill>
        <p:spPr>
          <a:xfrm>
            <a:off x="11264444" y="6402054"/>
            <a:ext cx="763474" cy="185760"/>
          </a:xfrm>
          <a:prstGeom prst="rect">
            <a:avLst/>
          </a:prstGeom>
          <a:noFill/>
          <a:ln>
            <a:noFill/>
          </a:ln>
        </p:spPr>
      </p:pic>
      <p:sp>
        <p:nvSpPr>
          <p:cNvPr id="363" name="Google Shape;363;g2eabeab6e8f_1_43"/>
          <p:cNvSpPr txBox="1"/>
          <p:nvPr/>
        </p:nvSpPr>
        <p:spPr>
          <a:xfrm>
            <a:off x="695400" y="476672"/>
            <a:ext cx="6696744" cy="877800"/>
          </a:xfrm>
          <a:prstGeom prst="rect">
            <a:avLst/>
          </a:prstGeom>
          <a:noFill/>
          <a:ln>
            <a:noFill/>
          </a:ln>
        </p:spPr>
        <p:txBody>
          <a:bodyPr spcFirstLastPara="1" wrap="square" lIns="91425" tIns="45700" rIns="91425" bIns="45700" anchor="ctr" anchorCtr="0">
            <a:noAutofit/>
          </a:bodyPr>
          <a:lstStyle/>
          <a:p>
            <a:pPr marR="0" lvl="0" indent="0">
              <a:lnSpc>
                <a:spcPct val="80000"/>
              </a:lnSpc>
              <a:spcBef>
                <a:spcPts val="0"/>
              </a:spcBef>
              <a:spcAft>
                <a:spcPts val="0"/>
              </a:spcAft>
              <a:buClr>
                <a:schemeClr val="lt1"/>
              </a:buClr>
              <a:buSzPct val="100000"/>
              <a:buFont typeface="Calibri"/>
              <a:buNone/>
            </a:pPr>
            <a:r>
              <a:rPr lang="en-US" sz="3200" b="1" dirty="0">
                <a:solidFill>
                  <a:schemeClr val="lt1"/>
                </a:solidFill>
                <a:latin typeface="Calibri"/>
                <a:ea typeface="Calibri"/>
                <a:cs typeface="Calibri"/>
                <a:sym typeface="Calibri"/>
              </a:rPr>
              <a:t>Inundation Maps:  variation due to different storm surge height</a:t>
            </a:r>
            <a:endParaRPr sz="3200" b="1" dirty="0">
              <a:solidFill>
                <a:schemeClr val="lt1"/>
              </a:solidFill>
              <a:latin typeface="Calibri"/>
              <a:ea typeface="Calibri"/>
              <a:cs typeface="Calibri"/>
            </a:endParaRPr>
          </a:p>
        </p:txBody>
      </p:sp>
      <p:grpSp>
        <p:nvGrpSpPr>
          <p:cNvPr id="364" name="Google Shape;364;g2eabeab6e8f_1_43"/>
          <p:cNvGrpSpPr/>
          <p:nvPr/>
        </p:nvGrpSpPr>
        <p:grpSpPr>
          <a:xfrm>
            <a:off x="909095" y="1552102"/>
            <a:ext cx="10317113" cy="5021996"/>
            <a:chOff x="508700" y="1275475"/>
            <a:chExt cx="7751400" cy="3773100"/>
          </a:xfrm>
        </p:grpSpPr>
        <p:sp>
          <p:nvSpPr>
            <p:cNvPr id="365" name="Google Shape;365;g2eabeab6e8f_1_43"/>
            <p:cNvSpPr txBox="1"/>
            <p:nvPr/>
          </p:nvSpPr>
          <p:spPr>
            <a:xfrm>
              <a:off x="508700" y="1275475"/>
              <a:ext cx="7751400" cy="3773100"/>
            </a:xfrm>
            <a:prstGeom prst="rect">
              <a:avLst/>
            </a:prstGeom>
            <a:solidFill>
              <a:schemeClr val="lt1"/>
            </a:solidFill>
            <a:ln w="38100" cap="flat" cmpd="sng">
              <a:solidFill>
                <a:schemeClr val="accent1"/>
              </a:solidFill>
              <a:prstDash val="solid"/>
              <a:round/>
              <a:headEnd type="none" w="sm" len="sm"/>
              <a:tailEnd type="none" w="sm" len="sm"/>
            </a:ln>
            <a:effectLst>
              <a:outerShdw blurRad="57150" dist="19050" dir="5400000" algn="bl" rotWithShape="0">
                <a:srgbClr val="000000">
                  <a:alpha val="0"/>
                </a:srgbClr>
              </a:outerShdw>
            </a:effectLst>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2100"/>
                <a:buFont typeface="Calibri"/>
                <a:buNone/>
              </a:pPr>
              <a:endParaRPr sz="2100">
                <a:solidFill>
                  <a:schemeClr val="dk1"/>
                </a:solidFill>
                <a:latin typeface="Calibri"/>
                <a:ea typeface="Calibri"/>
                <a:cs typeface="Calibri"/>
                <a:sym typeface="Calibri"/>
              </a:endParaRPr>
            </a:p>
          </p:txBody>
        </p:sp>
        <p:pic>
          <p:nvPicPr>
            <p:cNvPr id="366" name="Google Shape;366;g2eabeab6e8f_1_43"/>
            <p:cNvPicPr preferRelativeResize="0"/>
            <p:nvPr/>
          </p:nvPicPr>
          <p:blipFill rotWithShape="1">
            <a:blip r:embed="rId7">
              <a:alphaModFix/>
            </a:blip>
            <a:srcRect/>
            <a:stretch/>
          </p:blipFill>
          <p:spPr>
            <a:xfrm>
              <a:off x="834019" y="1369225"/>
              <a:ext cx="3551090" cy="3585549"/>
            </a:xfrm>
            <a:prstGeom prst="rect">
              <a:avLst/>
            </a:prstGeom>
            <a:noFill/>
            <a:ln>
              <a:noFill/>
            </a:ln>
          </p:spPr>
        </p:pic>
        <p:pic>
          <p:nvPicPr>
            <p:cNvPr id="367" name="Google Shape;367;g2eabeab6e8f_1_43"/>
            <p:cNvPicPr preferRelativeResize="0"/>
            <p:nvPr/>
          </p:nvPicPr>
          <p:blipFill rotWithShape="1">
            <a:blip r:embed="rId8">
              <a:alphaModFix/>
            </a:blip>
            <a:srcRect/>
            <a:stretch/>
          </p:blipFill>
          <p:spPr>
            <a:xfrm>
              <a:off x="4385104" y="1369245"/>
              <a:ext cx="3551074" cy="3585542"/>
            </a:xfrm>
            <a:prstGeom prst="rect">
              <a:avLst/>
            </a:prstGeom>
            <a:noFill/>
            <a:ln>
              <a:noFill/>
            </a:ln>
          </p:spPr>
        </p:pic>
        <p:pic>
          <p:nvPicPr>
            <p:cNvPr id="368" name="Google Shape;368;g2eabeab6e8f_1_43" title="File:Dark blue right arrow.svg - Wikipedia"/>
            <p:cNvPicPr preferRelativeResize="0"/>
            <p:nvPr/>
          </p:nvPicPr>
          <p:blipFill rotWithShape="1">
            <a:blip r:embed="rId9">
              <a:alphaModFix/>
            </a:blip>
            <a:srcRect/>
            <a:stretch/>
          </p:blipFill>
          <p:spPr>
            <a:xfrm>
              <a:off x="4155964" y="3892440"/>
              <a:ext cx="458296" cy="445039"/>
            </a:xfrm>
            <a:prstGeom prst="rect">
              <a:avLst/>
            </a:prstGeom>
            <a:noFill/>
            <a:ln>
              <a:noFill/>
            </a:ln>
          </p:spPr>
        </p:pic>
        <p:pic>
          <p:nvPicPr>
            <p:cNvPr id="369" name="Google Shape;369;g2eabeab6e8f_1_43"/>
            <p:cNvPicPr preferRelativeResize="0"/>
            <p:nvPr/>
          </p:nvPicPr>
          <p:blipFill rotWithShape="1">
            <a:blip r:embed="rId10">
              <a:alphaModFix/>
            </a:blip>
            <a:srcRect/>
            <a:stretch/>
          </p:blipFill>
          <p:spPr>
            <a:xfrm>
              <a:off x="917316" y="4271043"/>
              <a:ext cx="996624" cy="595912"/>
            </a:xfrm>
            <a:prstGeom prst="rect">
              <a:avLst/>
            </a:prstGeom>
            <a:noFill/>
            <a:ln>
              <a:noFill/>
            </a:ln>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17"/>
          <p:cNvPicPr preferRelativeResize="0"/>
          <p:nvPr/>
        </p:nvPicPr>
        <p:blipFill rotWithShape="1">
          <a:blip r:embed="rId3">
            <a:alphaModFix/>
          </a:blip>
          <a:srcRect/>
          <a:stretch/>
        </p:blipFill>
        <p:spPr>
          <a:xfrm>
            <a:off x="1221127" y="3022924"/>
            <a:ext cx="9736531" cy="2735728"/>
          </a:xfrm>
          <a:prstGeom prst="rect">
            <a:avLst/>
          </a:prstGeom>
          <a:noFill/>
          <a:ln>
            <a:noFill/>
          </a:ln>
        </p:spPr>
      </p:pic>
      <p:pic>
        <p:nvPicPr>
          <p:cNvPr id="376" name="Google Shape;376;p17"/>
          <p:cNvPicPr preferRelativeResize="0"/>
          <p:nvPr/>
        </p:nvPicPr>
        <p:blipFill rotWithShape="1">
          <a:blip r:embed="rId4">
            <a:alphaModFix amt="15000"/>
          </a:blip>
          <a:srcRect t="-6070" b="-2261"/>
          <a:stretch/>
        </p:blipFill>
        <p:spPr>
          <a:xfrm>
            <a:off x="-34348" y="761873"/>
            <a:ext cx="12204000" cy="6084000"/>
          </a:xfrm>
          <a:prstGeom prst="rect">
            <a:avLst/>
          </a:prstGeom>
          <a:noFill/>
          <a:ln>
            <a:noFill/>
          </a:ln>
        </p:spPr>
      </p:pic>
      <p:pic>
        <p:nvPicPr>
          <p:cNvPr id="377" name="Google Shape;377;p17"/>
          <p:cNvPicPr preferRelativeResize="0"/>
          <p:nvPr/>
        </p:nvPicPr>
        <p:blipFill rotWithShape="1">
          <a:blip r:embed="rId5">
            <a:alphaModFix/>
          </a:blip>
          <a:srcRect l="-1" t="-3" r="492" b="65880"/>
          <a:stretch/>
        </p:blipFill>
        <p:spPr>
          <a:xfrm>
            <a:off x="0" y="-2385"/>
            <a:ext cx="12216680" cy="2381902"/>
          </a:xfrm>
          <a:prstGeom prst="rect">
            <a:avLst/>
          </a:prstGeom>
          <a:noFill/>
          <a:ln>
            <a:noFill/>
          </a:ln>
        </p:spPr>
      </p:pic>
      <p:sp>
        <p:nvSpPr>
          <p:cNvPr id="378" name="Google Shape;378;p17"/>
          <p:cNvSpPr txBox="1">
            <a:spLocks noGrp="1"/>
          </p:cNvSpPr>
          <p:nvPr>
            <p:ph type="title" idx="4294967295"/>
          </p:nvPr>
        </p:nvSpPr>
        <p:spPr>
          <a:xfrm>
            <a:off x="695400" y="476672"/>
            <a:ext cx="5976664" cy="877888"/>
          </a:xfrm>
          <a:prstGeom prst="rect">
            <a:avLst/>
          </a:prstGeom>
          <a:noFill/>
          <a:ln>
            <a:noFill/>
          </a:ln>
        </p:spPr>
        <p:txBody>
          <a:bodyPr spcFirstLastPara="1" wrap="square" lIns="91425" tIns="45700" rIns="91425" bIns="45700" anchor="ctr" anchorCtr="0">
            <a:normAutofit/>
          </a:bodyPr>
          <a:lstStyle/>
          <a:p>
            <a:pPr lvl="0" indent="0">
              <a:lnSpc>
                <a:spcPct val="80000"/>
              </a:lnSpc>
              <a:spcBef>
                <a:spcPts val="0"/>
              </a:spcBef>
              <a:spcAft>
                <a:spcPts val="0"/>
              </a:spcAft>
              <a:buClr>
                <a:schemeClr val="lt1"/>
              </a:buClr>
              <a:buSzPct val="100000"/>
              <a:buFont typeface="Calibri"/>
              <a:buNone/>
            </a:pPr>
            <a:r>
              <a:rPr lang="en-US" sz="3200" b="1" dirty="0">
                <a:solidFill>
                  <a:schemeClr val="lt1"/>
                </a:solidFill>
                <a:latin typeface="Calibri"/>
                <a:ea typeface="Calibri"/>
                <a:cs typeface="Calibri"/>
                <a:sym typeface="Calibri"/>
              </a:rPr>
              <a:t>Fixed SSP 245 and Storm Surge at 1m (medium confidence level)</a:t>
            </a:r>
            <a:endParaRPr sz="3200" b="1" dirty="0">
              <a:solidFill>
                <a:schemeClr val="lt1"/>
              </a:solidFill>
              <a:latin typeface="Calibri"/>
              <a:ea typeface="Calibri"/>
              <a:cs typeface="Calibri"/>
              <a:sym typeface="Calibri"/>
            </a:endParaRPr>
          </a:p>
        </p:txBody>
      </p:sp>
      <p:sp>
        <p:nvSpPr>
          <p:cNvPr id="379" name="Google Shape;379;p17"/>
          <p:cNvSpPr/>
          <p:nvPr/>
        </p:nvSpPr>
        <p:spPr>
          <a:xfrm>
            <a:off x="0" y="6716698"/>
            <a:ext cx="12178787" cy="258350"/>
          </a:xfrm>
          <a:prstGeom prst="rect">
            <a:avLst/>
          </a:prstGeom>
          <a:solidFill>
            <a:srgbClr val="458F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80" name="Google Shape;380;p17"/>
          <p:cNvPicPr preferRelativeResize="0"/>
          <p:nvPr/>
        </p:nvPicPr>
        <p:blipFill rotWithShape="1">
          <a:blip r:embed="rId6">
            <a:alphaModFix/>
          </a:blip>
          <a:srcRect/>
          <a:stretch/>
        </p:blipFill>
        <p:spPr>
          <a:xfrm>
            <a:off x="8688535" y="692696"/>
            <a:ext cx="2592041" cy="399860"/>
          </a:xfrm>
          <a:prstGeom prst="rect">
            <a:avLst/>
          </a:prstGeom>
          <a:noFill/>
          <a:ln>
            <a:noFill/>
          </a:ln>
        </p:spPr>
      </p:pic>
      <p:pic>
        <p:nvPicPr>
          <p:cNvPr id="381" name="Google Shape;381;p17"/>
          <p:cNvPicPr preferRelativeResize="0"/>
          <p:nvPr/>
        </p:nvPicPr>
        <p:blipFill rotWithShape="1">
          <a:blip r:embed="rId7">
            <a:alphaModFix/>
          </a:blip>
          <a:srcRect/>
          <a:stretch/>
        </p:blipFill>
        <p:spPr>
          <a:xfrm>
            <a:off x="11264444" y="6402054"/>
            <a:ext cx="763474" cy="185760"/>
          </a:xfrm>
          <a:prstGeom prst="rect">
            <a:avLst/>
          </a:prstGeom>
          <a:noFill/>
          <a:ln>
            <a:noFill/>
          </a:ln>
        </p:spPr>
      </p:pic>
      <p:sp>
        <p:nvSpPr>
          <p:cNvPr id="382" name="Google Shape;382;p17"/>
          <p:cNvSpPr txBox="1"/>
          <p:nvPr/>
        </p:nvSpPr>
        <p:spPr>
          <a:xfrm>
            <a:off x="113103" y="2531832"/>
            <a:ext cx="11909100" cy="3717900"/>
          </a:xfrm>
          <a:prstGeom prst="rect">
            <a:avLst/>
          </a:prstGeom>
          <a:solidFill>
            <a:schemeClr val="lt1"/>
          </a:solidFill>
          <a:ln w="38100"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2100"/>
              <a:buFont typeface="Calibri"/>
              <a:buNone/>
            </a:pPr>
            <a:endParaRPr sz="2100">
              <a:solidFill>
                <a:schemeClr val="dk1"/>
              </a:solidFill>
              <a:latin typeface="Calibri"/>
              <a:ea typeface="Calibri"/>
              <a:cs typeface="Calibri"/>
              <a:sym typeface="Calibri"/>
            </a:endParaRPr>
          </a:p>
        </p:txBody>
      </p:sp>
      <p:pic>
        <p:nvPicPr>
          <p:cNvPr id="383" name="Google Shape;383;p17"/>
          <p:cNvPicPr preferRelativeResize="0"/>
          <p:nvPr/>
        </p:nvPicPr>
        <p:blipFill>
          <a:blip r:embed="rId8">
            <a:alphaModFix/>
          </a:blip>
          <a:stretch>
            <a:fillRect/>
          </a:stretch>
        </p:blipFill>
        <p:spPr>
          <a:xfrm>
            <a:off x="266275" y="3123788"/>
            <a:ext cx="11602759" cy="284865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p18"/>
          <p:cNvPicPr preferRelativeResize="0"/>
          <p:nvPr/>
        </p:nvPicPr>
        <p:blipFill rotWithShape="1">
          <a:blip r:embed="rId3">
            <a:alphaModFix amt="15000"/>
          </a:blip>
          <a:srcRect t="-6070" b="-2261"/>
          <a:stretch/>
        </p:blipFill>
        <p:spPr>
          <a:xfrm>
            <a:off x="-34348" y="761873"/>
            <a:ext cx="12204000" cy="6084000"/>
          </a:xfrm>
          <a:prstGeom prst="rect">
            <a:avLst/>
          </a:prstGeom>
          <a:noFill/>
          <a:ln>
            <a:noFill/>
          </a:ln>
        </p:spPr>
      </p:pic>
      <p:pic>
        <p:nvPicPr>
          <p:cNvPr id="390" name="Google Shape;390;p18"/>
          <p:cNvPicPr preferRelativeResize="0"/>
          <p:nvPr/>
        </p:nvPicPr>
        <p:blipFill rotWithShape="1">
          <a:blip r:embed="rId4">
            <a:alphaModFix/>
          </a:blip>
          <a:srcRect l="-1" t="-3" r="492" b="65880"/>
          <a:stretch/>
        </p:blipFill>
        <p:spPr>
          <a:xfrm>
            <a:off x="0" y="-2385"/>
            <a:ext cx="12216680" cy="2381902"/>
          </a:xfrm>
          <a:prstGeom prst="rect">
            <a:avLst/>
          </a:prstGeom>
          <a:noFill/>
          <a:ln>
            <a:noFill/>
          </a:ln>
        </p:spPr>
      </p:pic>
      <p:sp>
        <p:nvSpPr>
          <p:cNvPr id="391" name="Google Shape;391;p18"/>
          <p:cNvSpPr txBox="1">
            <a:spLocks noGrp="1"/>
          </p:cNvSpPr>
          <p:nvPr>
            <p:ph type="title" idx="4294967295"/>
          </p:nvPr>
        </p:nvSpPr>
        <p:spPr>
          <a:xfrm>
            <a:off x="695400" y="476672"/>
            <a:ext cx="5904656" cy="877888"/>
          </a:xfrm>
          <a:prstGeom prst="rect">
            <a:avLst/>
          </a:prstGeom>
          <a:noFill/>
          <a:ln>
            <a:noFill/>
          </a:ln>
        </p:spPr>
        <p:txBody>
          <a:bodyPr spcFirstLastPara="1" wrap="square" lIns="91425" tIns="45700" rIns="91425" bIns="45700" anchor="ctr" anchorCtr="0">
            <a:normAutofit/>
          </a:bodyPr>
          <a:lstStyle/>
          <a:p>
            <a:pPr lvl="0" indent="0">
              <a:lnSpc>
                <a:spcPct val="80000"/>
              </a:lnSpc>
              <a:spcBef>
                <a:spcPts val="0"/>
              </a:spcBef>
              <a:spcAft>
                <a:spcPts val="0"/>
              </a:spcAft>
              <a:buClr>
                <a:schemeClr val="lt1"/>
              </a:buClr>
              <a:buSzPct val="100000"/>
              <a:buFont typeface="Calibri"/>
              <a:buNone/>
            </a:pPr>
            <a:r>
              <a:rPr lang="en-US" sz="3200" b="1" dirty="0">
                <a:solidFill>
                  <a:schemeClr val="lt1"/>
                </a:solidFill>
                <a:latin typeface="Calibri"/>
                <a:ea typeface="Calibri"/>
                <a:cs typeface="Calibri"/>
                <a:sym typeface="Calibri"/>
              </a:rPr>
              <a:t>Fixed storm surge at 1m and year 2080 (medium confidence level)</a:t>
            </a:r>
            <a:endParaRPr sz="3200" b="1" dirty="0">
              <a:solidFill>
                <a:schemeClr val="lt1"/>
              </a:solidFill>
              <a:latin typeface="Calibri"/>
              <a:ea typeface="Calibri"/>
              <a:cs typeface="Calibri"/>
              <a:sym typeface="Calibri"/>
            </a:endParaRPr>
          </a:p>
        </p:txBody>
      </p:sp>
      <p:sp>
        <p:nvSpPr>
          <p:cNvPr id="392" name="Google Shape;392;p18"/>
          <p:cNvSpPr/>
          <p:nvPr/>
        </p:nvSpPr>
        <p:spPr>
          <a:xfrm>
            <a:off x="0" y="6716698"/>
            <a:ext cx="12178787" cy="258350"/>
          </a:xfrm>
          <a:prstGeom prst="rect">
            <a:avLst/>
          </a:prstGeom>
          <a:solidFill>
            <a:srgbClr val="458F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93" name="Google Shape;393;p18"/>
          <p:cNvPicPr preferRelativeResize="0"/>
          <p:nvPr/>
        </p:nvPicPr>
        <p:blipFill rotWithShape="1">
          <a:blip r:embed="rId5">
            <a:alphaModFix/>
          </a:blip>
          <a:srcRect/>
          <a:stretch/>
        </p:blipFill>
        <p:spPr>
          <a:xfrm>
            <a:off x="8688535" y="692696"/>
            <a:ext cx="2592041" cy="399860"/>
          </a:xfrm>
          <a:prstGeom prst="rect">
            <a:avLst/>
          </a:prstGeom>
          <a:noFill/>
          <a:ln>
            <a:noFill/>
          </a:ln>
        </p:spPr>
      </p:pic>
      <p:pic>
        <p:nvPicPr>
          <p:cNvPr id="394" name="Google Shape;394;p18"/>
          <p:cNvPicPr preferRelativeResize="0"/>
          <p:nvPr/>
        </p:nvPicPr>
        <p:blipFill rotWithShape="1">
          <a:blip r:embed="rId6">
            <a:alphaModFix/>
          </a:blip>
          <a:srcRect/>
          <a:stretch/>
        </p:blipFill>
        <p:spPr>
          <a:xfrm>
            <a:off x="11264444" y="6402054"/>
            <a:ext cx="763474" cy="185760"/>
          </a:xfrm>
          <a:prstGeom prst="rect">
            <a:avLst/>
          </a:prstGeom>
          <a:noFill/>
          <a:ln>
            <a:noFill/>
          </a:ln>
        </p:spPr>
      </p:pic>
      <p:sp>
        <p:nvSpPr>
          <p:cNvPr id="395" name="Google Shape;395;p18"/>
          <p:cNvSpPr txBox="1"/>
          <p:nvPr/>
        </p:nvSpPr>
        <p:spPr>
          <a:xfrm>
            <a:off x="134831" y="2531845"/>
            <a:ext cx="11909122" cy="3717882"/>
          </a:xfrm>
          <a:prstGeom prst="rect">
            <a:avLst/>
          </a:prstGeom>
          <a:solidFill>
            <a:schemeClr val="lt1"/>
          </a:solidFill>
          <a:ln w="38100"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2100"/>
              <a:buFont typeface="Calibri"/>
              <a:buNone/>
            </a:pPr>
            <a:endParaRPr sz="2100">
              <a:solidFill>
                <a:schemeClr val="dk1"/>
              </a:solidFill>
              <a:latin typeface="Calibri"/>
              <a:ea typeface="Calibri"/>
              <a:cs typeface="Calibri"/>
              <a:sym typeface="Calibri"/>
            </a:endParaRPr>
          </a:p>
        </p:txBody>
      </p:sp>
      <p:pic>
        <p:nvPicPr>
          <p:cNvPr id="396" name="Google Shape;396;p18"/>
          <p:cNvPicPr preferRelativeResize="0"/>
          <p:nvPr/>
        </p:nvPicPr>
        <p:blipFill rotWithShape="1">
          <a:blip r:embed="rId7">
            <a:alphaModFix/>
          </a:blip>
          <a:srcRect/>
          <a:stretch/>
        </p:blipFill>
        <p:spPr>
          <a:xfrm>
            <a:off x="1221127" y="3022924"/>
            <a:ext cx="9736531" cy="273572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7EE568-F4CC-7848-9A6E-742B4F6E05FA}"/>
              </a:ext>
            </a:extLst>
          </p:cNvPr>
          <p:cNvPicPr>
            <a:picLocks/>
          </p:cNvPicPr>
          <p:nvPr/>
        </p:nvPicPr>
        <p:blipFill rotWithShape="1">
          <a:blip r:embed="rId3" cstate="screen">
            <a:alphaModFix amt="15000"/>
            <a:extLst>
              <a:ext uri="{BEBA8EAE-BF5A-486C-A8C5-ECC9F3942E4B}">
                <a14:imgProps xmlns:a14="http://schemas.microsoft.com/office/drawing/2010/main">
                  <a14:imgLayer r:embed="rId4">
                    <a14:imgEffect>
                      <a14:saturation sat="139000"/>
                    </a14:imgEffect>
                    <a14:imgEffect>
                      <a14:brightnessContrast contrast="25000"/>
                    </a14:imgEffect>
                  </a14:imgLayer>
                </a14:imgProps>
              </a:ext>
              <a:ext uri="{28A0092B-C50C-407E-A947-70E740481C1C}">
                <a14:useLocalDpi xmlns:a14="http://schemas.microsoft.com/office/drawing/2010/main"/>
              </a:ext>
            </a:extLst>
          </a:blip>
          <a:srcRect t="-6070" b="-2261"/>
          <a:stretch/>
        </p:blipFill>
        <p:spPr>
          <a:xfrm>
            <a:off x="-24679" y="764704"/>
            <a:ext cx="12204000" cy="6084000"/>
          </a:xfrm>
          <a:prstGeom prst="rect">
            <a:avLst/>
          </a:prstGeom>
        </p:spPr>
      </p:pic>
      <p:pic>
        <p:nvPicPr>
          <p:cNvPr id="11" name="Picture 10">
            <a:extLst>
              <a:ext uri="{FF2B5EF4-FFF2-40B4-BE49-F238E27FC236}">
                <a16:creationId xmlns:a16="http://schemas.microsoft.com/office/drawing/2014/main" id="{81A69404-FC0D-934B-97C0-3993FB82BC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 t="-3" r="493" b="65880"/>
          <a:stretch/>
        </p:blipFill>
        <p:spPr>
          <a:xfrm>
            <a:off x="0" y="-2385"/>
            <a:ext cx="12216680" cy="2381902"/>
          </a:xfrm>
          <a:prstGeom prst="rect">
            <a:avLst/>
          </a:prstGeom>
        </p:spPr>
      </p:pic>
      <p:sp>
        <p:nvSpPr>
          <p:cNvPr id="2" name="Title 1">
            <a:extLst>
              <a:ext uri="{FF2B5EF4-FFF2-40B4-BE49-F238E27FC236}">
                <a16:creationId xmlns:a16="http://schemas.microsoft.com/office/drawing/2014/main" id="{BC0DB313-B344-60EE-06F8-460EEF8E3249}"/>
              </a:ext>
            </a:extLst>
          </p:cNvPr>
          <p:cNvSpPr>
            <a:spLocks noGrp="1"/>
          </p:cNvSpPr>
          <p:nvPr>
            <p:ph type="title" idx="4294967295"/>
          </p:nvPr>
        </p:nvSpPr>
        <p:spPr>
          <a:xfrm>
            <a:off x="695400" y="476672"/>
            <a:ext cx="2063552" cy="877888"/>
          </a:xfrm>
        </p:spPr>
        <p:txBody>
          <a:bodyPr>
            <a:normAutofit/>
          </a:bodyPr>
          <a:lstStyle/>
          <a:p>
            <a:r>
              <a:rPr lang="fr-FR" sz="3200" b="1" dirty="0">
                <a:solidFill>
                  <a:schemeClr val="bg1"/>
                </a:solidFill>
                <a:latin typeface="+mn-lt"/>
              </a:rPr>
              <a:t>Agenda</a:t>
            </a:r>
            <a:endParaRPr lang="en-GB" sz="3200" b="1" dirty="0">
              <a:solidFill>
                <a:schemeClr val="bg1"/>
              </a:solidFill>
              <a:latin typeface="+mn-lt"/>
            </a:endParaRPr>
          </a:p>
        </p:txBody>
      </p:sp>
      <p:sp>
        <p:nvSpPr>
          <p:cNvPr id="3" name="Content Placeholder 2">
            <a:extLst>
              <a:ext uri="{FF2B5EF4-FFF2-40B4-BE49-F238E27FC236}">
                <a16:creationId xmlns:a16="http://schemas.microsoft.com/office/drawing/2014/main" id="{C7BBED51-9604-086A-BB0C-CB2A1AF65D46}"/>
              </a:ext>
            </a:extLst>
          </p:cNvPr>
          <p:cNvSpPr>
            <a:spLocks noGrp="1"/>
          </p:cNvSpPr>
          <p:nvPr>
            <p:ph idx="4294967295"/>
          </p:nvPr>
        </p:nvSpPr>
        <p:spPr>
          <a:xfrm>
            <a:off x="838200" y="2564904"/>
            <a:ext cx="10515600" cy="3683320"/>
          </a:xfrm>
        </p:spPr>
        <p:txBody>
          <a:bodyPr>
            <a:normAutofit lnSpcReduction="10000"/>
          </a:bodyPr>
          <a:lstStyle/>
          <a:p>
            <a:pPr>
              <a:lnSpc>
                <a:spcPct val="100000"/>
              </a:lnSpc>
            </a:pPr>
            <a:r>
              <a:rPr lang="en-GB" b="1" dirty="0">
                <a:solidFill>
                  <a:srgbClr val="005983"/>
                </a:solidFill>
              </a:rPr>
              <a:t>Introduction</a:t>
            </a:r>
          </a:p>
          <a:p>
            <a:pPr>
              <a:lnSpc>
                <a:spcPct val="100000"/>
              </a:lnSpc>
              <a:tabLst>
                <a:tab pos="1100138" algn="l"/>
              </a:tabLst>
            </a:pPr>
            <a:r>
              <a:rPr lang="en-GB" b="1" dirty="0">
                <a:solidFill>
                  <a:srgbClr val="005983"/>
                </a:solidFill>
              </a:rPr>
              <a:t>The Challenge: </a:t>
            </a:r>
            <a:r>
              <a:rPr lang="en-GB" dirty="0">
                <a:solidFill>
                  <a:srgbClr val="005983"/>
                </a:solidFill>
              </a:rPr>
              <a:t>understanding and mitigating the impacts of heat waves, storms, air pollution, flooding, and infrastructure disruptions</a:t>
            </a:r>
          </a:p>
          <a:p>
            <a:pPr>
              <a:lnSpc>
                <a:spcPct val="100000"/>
              </a:lnSpc>
            </a:pPr>
            <a:r>
              <a:rPr lang="en-GB" b="1" dirty="0">
                <a:solidFill>
                  <a:srgbClr val="005983"/>
                </a:solidFill>
              </a:rPr>
              <a:t>UrbanSquare:</a:t>
            </a:r>
            <a:r>
              <a:rPr lang="en-GB" dirty="0">
                <a:solidFill>
                  <a:srgbClr val="005983"/>
                </a:solidFill>
              </a:rPr>
              <a:t> What does the tool do?</a:t>
            </a:r>
          </a:p>
          <a:p>
            <a:pPr>
              <a:lnSpc>
                <a:spcPct val="100000"/>
              </a:lnSpc>
            </a:pPr>
            <a:r>
              <a:rPr lang="en-GB" b="1" dirty="0">
                <a:solidFill>
                  <a:srgbClr val="005983"/>
                </a:solidFill>
              </a:rPr>
              <a:t>The impact of DestinE:</a:t>
            </a:r>
            <a:r>
              <a:rPr lang="en-GB" dirty="0">
                <a:solidFill>
                  <a:srgbClr val="005983"/>
                </a:solidFill>
              </a:rPr>
              <a:t> how UrbanSquare is enhanced</a:t>
            </a:r>
          </a:p>
          <a:p>
            <a:pPr>
              <a:lnSpc>
                <a:spcPct val="100000"/>
              </a:lnSpc>
            </a:pPr>
            <a:r>
              <a:rPr lang="en-GB" b="1" dirty="0">
                <a:solidFill>
                  <a:srgbClr val="005983"/>
                </a:solidFill>
              </a:rPr>
              <a:t>The plan for scale-up:</a:t>
            </a:r>
            <a:r>
              <a:rPr lang="en-GB" dirty="0">
                <a:solidFill>
                  <a:srgbClr val="005983"/>
                </a:solidFill>
              </a:rPr>
              <a:t> how UrbanSquare can have a wider impact</a:t>
            </a:r>
          </a:p>
          <a:p>
            <a:pPr>
              <a:lnSpc>
                <a:spcPct val="100000"/>
              </a:lnSpc>
            </a:pPr>
            <a:r>
              <a:rPr lang="en-GB" b="1" dirty="0">
                <a:solidFill>
                  <a:srgbClr val="005983"/>
                </a:solidFill>
              </a:rPr>
              <a:t>Audience Q&amp;A</a:t>
            </a:r>
          </a:p>
        </p:txBody>
      </p:sp>
      <p:pic>
        <p:nvPicPr>
          <p:cNvPr id="13" name="Picture 12">
            <a:extLst>
              <a:ext uri="{FF2B5EF4-FFF2-40B4-BE49-F238E27FC236}">
                <a16:creationId xmlns:a16="http://schemas.microsoft.com/office/drawing/2014/main" id="{74A01DE8-64D3-C24F-8D8F-F22CF4372F3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88535" y="692696"/>
            <a:ext cx="2592041" cy="399860"/>
          </a:xfrm>
          <a:prstGeom prst="rect">
            <a:avLst/>
          </a:prstGeom>
        </p:spPr>
      </p:pic>
      <p:sp>
        <p:nvSpPr>
          <p:cNvPr id="16" name="Rectangle 15">
            <a:extLst>
              <a:ext uri="{FF2B5EF4-FFF2-40B4-BE49-F238E27FC236}">
                <a16:creationId xmlns:a16="http://schemas.microsoft.com/office/drawing/2014/main" id="{5B9506A6-703E-0245-B816-2587A959B4B4}"/>
              </a:ext>
            </a:extLst>
          </p:cNvPr>
          <p:cNvSpPr/>
          <p:nvPr/>
        </p:nvSpPr>
        <p:spPr>
          <a:xfrm>
            <a:off x="0" y="6716698"/>
            <a:ext cx="12178787" cy="258350"/>
          </a:xfrm>
          <a:prstGeom prst="rect">
            <a:avLst/>
          </a:prstGeom>
          <a:solidFill>
            <a:srgbClr val="458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1931243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19"/>
          <p:cNvPicPr preferRelativeResize="0"/>
          <p:nvPr/>
        </p:nvPicPr>
        <p:blipFill rotWithShape="1">
          <a:blip r:embed="rId3">
            <a:alphaModFix amt="15000"/>
          </a:blip>
          <a:srcRect t="-6070" b="-2261"/>
          <a:stretch/>
        </p:blipFill>
        <p:spPr>
          <a:xfrm>
            <a:off x="-34348" y="761873"/>
            <a:ext cx="12204000" cy="6084000"/>
          </a:xfrm>
          <a:prstGeom prst="rect">
            <a:avLst/>
          </a:prstGeom>
          <a:noFill/>
          <a:ln>
            <a:noFill/>
          </a:ln>
        </p:spPr>
      </p:pic>
      <p:pic>
        <p:nvPicPr>
          <p:cNvPr id="403" name="Google Shape;403;p19"/>
          <p:cNvPicPr preferRelativeResize="0"/>
          <p:nvPr/>
        </p:nvPicPr>
        <p:blipFill rotWithShape="1">
          <a:blip r:embed="rId4">
            <a:alphaModFix/>
          </a:blip>
          <a:srcRect l="-1" t="-3" r="492" b="65880"/>
          <a:stretch/>
        </p:blipFill>
        <p:spPr>
          <a:xfrm>
            <a:off x="0" y="-2385"/>
            <a:ext cx="12216680" cy="2381902"/>
          </a:xfrm>
          <a:prstGeom prst="rect">
            <a:avLst/>
          </a:prstGeom>
          <a:noFill/>
          <a:ln>
            <a:noFill/>
          </a:ln>
        </p:spPr>
      </p:pic>
      <p:sp>
        <p:nvSpPr>
          <p:cNvPr id="404" name="Google Shape;404;p19"/>
          <p:cNvSpPr txBox="1">
            <a:spLocks noGrp="1"/>
          </p:cNvSpPr>
          <p:nvPr>
            <p:ph type="title" idx="4294967295"/>
          </p:nvPr>
        </p:nvSpPr>
        <p:spPr>
          <a:xfrm>
            <a:off x="695400" y="476672"/>
            <a:ext cx="6264696" cy="877888"/>
          </a:xfrm>
          <a:prstGeom prst="rect">
            <a:avLst/>
          </a:prstGeom>
          <a:noFill/>
          <a:ln>
            <a:noFill/>
          </a:ln>
        </p:spPr>
        <p:txBody>
          <a:bodyPr spcFirstLastPara="1" wrap="square" lIns="91425" tIns="45700" rIns="91425" bIns="45700" anchor="ctr" anchorCtr="0">
            <a:normAutofit/>
          </a:bodyPr>
          <a:lstStyle/>
          <a:p>
            <a:pPr lvl="0" indent="0">
              <a:lnSpc>
                <a:spcPct val="80000"/>
              </a:lnSpc>
              <a:spcBef>
                <a:spcPts val="0"/>
              </a:spcBef>
              <a:spcAft>
                <a:spcPts val="0"/>
              </a:spcAft>
              <a:buClr>
                <a:schemeClr val="lt1"/>
              </a:buClr>
              <a:buSzPct val="100000"/>
              <a:buFont typeface="Calibri"/>
              <a:buNone/>
            </a:pPr>
            <a:r>
              <a:rPr lang="en-US" sz="3200" b="1" dirty="0">
                <a:solidFill>
                  <a:schemeClr val="lt1"/>
                </a:solidFill>
                <a:latin typeface="Calibri"/>
                <a:ea typeface="Calibri"/>
                <a:cs typeface="Calibri"/>
                <a:sym typeface="Calibri"/>
              </a:rPr>
              <a:t>Fixed year to 2080 and SSP 245 (medium confidence level)</a:t>
            </a:r>
            <a:endParaRPr sz="3200" b="1" dirty="0">
              <a:solidFill>
                <a:schemeClr val="lt1"/>
              </a:solidFill>
              <a:latin typeface="Calibri"/>
              <a:ea typeface="Calibri"/>
              <a:cs typeface="Calibri"/>
              <a:sym typeface="Calibri"/>
            </a:endParaRPr>
          </a:p>
        </p:txBody>
      </p:sp>
      <p:sp>
        <p:nvSpPr>
          <p:cNvPr id="405" name="Google Shape;405;p19"/>
          <p:cNvSpPr/>
          <p:nvPr/>
        </p:nvSpPr>
        <p:spPr>
          <a:xfrm>
            <a:off x="0" y="6716698"/>
            <a:ext cx="12178787" cy="258350"/>
          </a:xfrm>
          <a:prstGeom prst="rect">
            <a:avLst/>
          </a:prstGeom>
          <a:solidFill>
            <a:srgbClr val="458F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06" name="Google Shape;406;p19"/>
          <p:cNvPicPr preferRelativeResize="0"/>
          <p:nvPr/>
        </p:nvPicPr>
        <p:blipFill rotWithShape="1">
          <a:blip r:embed="rId5">
            <a:alphaModFix/>
          </a:blip>
          <a:srcRect/>
          <a:stretch/>
        </p:blipFill>
        <p:spPr>
          <a:xfrm>
            <a:off x="8688535" y="692696"/>
            <a:ext cx="2592041" cy="399860"/>
          </a:xfrm>
          <a:prstGeom prst="rect">
            <a:avLst/>
          </a:prstGeom>
          <a:noFill/>
          <a:ln>
            <a:noFill/>
          </a:ln>
        </p:spPr>
      </p:pic>
      <p:pic>
        <p:nvPicPr>
          <p:cNvPr id="407" name="Google Shape;407;p19"/>
          <p:cNvPicPr preferRelativeResize="0"/>
          <p:nvPr/>
        </p:nvPicPr>
        <p:blipFill rotWithShape="1">
          <a:blip r:embed="rId6">
            <a:alphaModFix/>
          </a:blip>
          <a:srcRect/>
          <a:stretch/>
        </p:blipFill>
        <p:spPr>
          <a:xfrm>
            <a:off x="11264444" y="6402054"/>
            <a:ext cx="763474" cy="185760"/>
          </a:xfrm>
          <a:prstGeom prst="rect">
            <a:avLst/>
          </a:prstGeom>
          <a:noFill/>
          <a:ln>
            <a:noFill/>
          </a:ln>
        </p:spPr>
      </p:pic>
      <p:sp>
        <p:nvSpPr>
          <p:cNvPr id="408" name="Google Shape;408;p19"/>
          <p:cNvSpPr txBox="1"/>
          <p:nvPr/>
        </p:nvSpPr>
        <p:spPr>
          <a:xfrm>
            <a:off x="372616" y="2531845"/>
            <a:ext cx="11909100" cy="3717900"/>
          </a:xfrm>
          <a:prstGeom prst="rect">
            <a:avLst/>
          </a:prstGeom>
          <a:solidFill>
            <a:schemeClr val="lt1"/>
          </a:solidFill>
          <a:ln w="38100"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2100"/>
              <a:buFont typeface="Calibri"/>
              <a:buNone/>
            </a:pPr>
            <a:endParaRPr sz="2100">
              <a:solidFill>
                <a:schemeClr val="dk1"/>
              </a:solidFill>
              <a:latin typeface="Calibri"/>
              <a:ea typeface="Calibri"/>
              <a:cs typeface="Calibri"/>
              <a:sym typeface="Calibri"/>
            </a:endParaRPr>
          </a:p>
        </p:txBody>
      </p:sp>
      <p:pic>
        <p:nvPicPr>
          <p:cNvPr id="409" name="Google Shape;409;p19"/>
          <p:cNvPicPr preferRelativeResize="0"/>
          <p:nvPr/>
        </p:nvPicPr>
        <p:blipFill rotWithShape="1">
          <a:blip r:embed="rId7">
            <a:alphaModFix/>
          </a:blip>
          <a:srcRect r="-331" b="-2448"/>
          <a:stretch/>
        </p:blipFill>
        <p:spPr>
          <a:xfrm>
            <a:off x="1133149" y="2987150"/>
            <a:ext cx="10388044" cy="295960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Google Shape;415;p20"/>
          <p:cNvPicPr preferRelativeResize="0"/>
          <p:nvPr/>
        </p:nvPicPr>
        <p:blipFill rotWithShape="1">
          <a:blip r:embed="rId3">
            <a:alphaModFix amt="15000"/>
          </a:blip>
          <a:srcRect t="-6070" b="-2261"/>
          <a:stretch/>
        </p:blipFill>
        <p:spPr>
          <a:xfrm>
            <a:off x="-34348" y="761873"/>
            <a:ext cx="12204000" cy="6084000"/>
          </a:xfrm>
          <a:prstGeom prst="rect">
            <a:avLst/>
          </a:prstGeom>
          <a:noFill/>
          <a:ln>
            <a:noFill/>
          </a:ln>
        </p:spPr>
      </p:pic>
      <p:pic>
        <p:nvPicPr>
          <p:cNvPr id="416" name="Google Shape;416;p20"/>
          <p:cNvPicPr preferRelativeResize="0"/>
          <p:nvPr/>
        </p:nvPicPr>
        <p:blipFill rotWithShape="1">
          <a:blip r:embed="rId4">
            <a:alphaModFix/>
          </a:blip>
          <a:srcRect l="-1" t="-3" r="492" b="65880"/>
          <a:stretch/>
        </p:blipFill>
        <p:spPr>
          <a:xfrm>
            <a:off x="0" y="-2385"/>
            <a:ext cx="12216680" cy="2381902"/>
          </a:xfrm>
          <a:prstGeom prst="rect">
            <a:avLst/>
          </a:prstGeom>
          <a:noFill/>
          <a:ln>
            <a:noFill/>
          </a:ln>
        </p:spPr>
      </p:pic>
      <p:sp>
        <p:nvSpPr>
          <p:cNvPr id="417" name="Google Shape;417;p20"/>
          <p:cNvSpPr txBox="1">
            <a:spLocks noGrp="1"/>
          </p:cNvSpPr>
          <p:nvPr>
            <p:ph type="title" idx="4294967295"/>
          </p:nvPr>
        </p:nvSpPr>
        <p:spPr>
          <a:xfrm>
            <a:off x="695400" y="476672"/>
            <a:ext cx="5040560" cy="877888"/>
          </a:xfrm>
          <a:prstGeom prst="rect">
            <a:avLst/>
          </a:prstGeom>
          <a:noFill/>
          <a:ln>
            <a:noFill/>
          </a:ln>
        </p:spPr>
        <p:txBody>
          <a:bodyPr spcFirstLastPara="1" wrap="square" lIns="91425" tIns="45700" rIns="91425" bIns="45700" anchor="ctr" anchorCtr="0">
            <a:normAutofit/>
          </a:bodyPr>
          <a:lstStyle/>
          <a:p>
            <a:pPr lvl="0" indent="0">
              <a:lnSpc>
                <a:spcPct val="80000"/>
              </a:lnSpc>
              <a:spcBef>
                <a:spcPts val="0"/>
              </a:spcBef>
              <a:spcAft>
                <a:spcPts val="0"/>
              </a:spcAft>
              <a:buClr>
                <a:schemeClr val="lt1"/>
              </a:buClr>
              <a:buSzPct val="100000"/>
              <a:buFont typeface="Calibri"/>
              <a:buNone/>
            </a:pPr>
            <a:r>
              <a:rPr lang="en-US" sz="3200" b="1" dirty="0">
                <a:solidFill>
                  <a:schemeClr val="lt1"/>
                </a:solidFill>
                <a:latin typeface="Calibri"/>
                <a:ea typeface="Calibri"/>
                <a:cs typeface="Calibri"/>
                <a:sym typeface="Calibri"/>
              </a:rPr>
              <a:t>Fixed year 2080, SSP 245 and Storm Surge at 1m</a:t>
            </a:r>
            <a:endParaRPr sz="3200" b="1" dirty="0">
              <a:solidFill>
                <a:schemeClr val="lt1"/>
              </a:solidFill>
              <a:latin typeface="Calibri"/>
              <a:ea typeface="Calibri"/>
              <a:cs typeface="Calibri"/>
              <a:sym typeface="Calibri"/>
            </a:endParaRPr>
          </a:p>
        </p:txBody>
      </p:sp>
      <p:sp>
        <p:nvSpPr>
          <p:cNvPr id="418" name="Google Shape;418;p20"/>
          <p:cNvSpPr/>
          <p:nvPr/>
        </p:nvSpPr>
        <p:spPr>
          <a:xfrm>
            <a:off x="0" y="6716698"/>
            <a:ext cx="12178787" cy="258350"/>
          </a:xfrm>
          <a:prstGeom prst="rect">
            <a:avLst/>
          </a:prstGeom>
          <a:solidFill>
            <a:srgbClr val="458F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19" name="Google Shape;419;p20"/>
          <p:cNvPicPr preferRelativeResize="0"/>
          <p:nvPr/>
        </p:nvPicPr>
        <p:blipFill rotWithShape="1">
          <a:blip r:embed="rId5">
            <a:alphaModFix/>
          </a:blip>
          <a:srcRect/>
          <a:stretch/>
        </p:blipFill>
        <p:spPr>
          <a:xfrm>
            <a:off x="8688535" y="692696"/>
            <a:ext cx="2592041" cy="399860"/>
          </a:xfrm>
          <a:prstGeom prst="rect">
            <a:avLst/>
          </a:prstGeom>
          <a:noFill/>
          <a:ln>
            <a:noFill/>
          </a:ln>
        </p:spPr>
      </p:pic>
      <p:pic>
        <p:nvPicPr>
          <p:cNvPr id="420" name="Google Shape;420;p20"/>
          <p:cNvPicPr preferRelativeResize="0"/>
          <p:nvPr/>
        </p:nvPicPr>
        <p:blipFill rotWithShape="1">
          <a:blip r:embed="rId6">
            <a:alphaModFix/>
          </a:blip>
          <a:srcRect/>
          <a:stretch/>
        </p:blipFill>
        <p:spPr>
          <a:xfrm>
            <a:off x="11264444" y="6402054"/>
            <a:ext cx="763474" cy="185760"/>
          </a:xfrm>
          <a:prstGeom prst="rect">
            <a:avLst/>
          </a:prstGeom>
          <a:noFill/>
          <a:ln>
            <a:noFill/>
          </a:ln>
        </p:spPr>
      </p:pic>
      <p:grpSp>
        <p:nvGrpSpPr>
          <p:cNvPr id="421" name="Google Shape;421;p20"/>
          <p:cNvGrpSpPr/>
          <p:nvPr/>
        </p:nvGrpSpPr>
        <p:grpSpPr>
          <a:xfrm>
            <a:off x="153778" y="2531845"/>
            <a:ext cx="11909123" cy="3717882"/>
            <a:chOff x="1487488" y="2144619"/>
            <a:chExt cx="8947500" cy="2793300"/>
          </a:xfrm>
        </p:grpSpPr>
        <p:sp>
          <p:nvSpPr>
            <p:cNvPr id="422" name="Google Shape;422;p20"/>
            <p:cNvSpPr txBox="1"/>
            <p:nvPr/>
          </p:nvSpPr>
          <p:spPr>
            <a:xfrm>
              <a:off x="1487488" y="2144619"/>
              <a:ext cx="8947500" cy="2793300"/>
            </a:xfrm>
            <a:prstGeom prst="rect">
              <a:avLst/>
            </a:prstGeom>
            <a:solidFill>
              <a:schemeClr val="lt1"/>
            </a:solidFill>
            <a:ln w="38100"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2100"/>
                <a:buFont typeface="Calibri"/>
                <a:buNone/>
              </a:pPr>
              <a:endParaRPr sz="2100">
                <a:solidFill>
                  <a:schemeClr val="dk1"/>
                </a:solidFill>
                <a:latin typeface="Calibri"/>
                <a:ea typeface="Calibri"/>
                <a:cs typeface="Calibri"/>
                <a:sym typeface="Calibri"/>
              </a:endParaRPr>
            </a:p>
          </p:txBody>
        </p:sp>
        <p:pic>
          <p:nvPicPr>
            <p:cNvPr id="423" name="Google Shape;423;p20"/>
            <p:cNvPicPr preferRelativeResize="0"/>
            <p:nvPr/>
          </p:nvPicPr>
          <p:blipFill rotWithShape="1">
            <a:blip r:embed="rId7">
              <a:alphaModFix/>
            </a:blip>
            <a:srcRect/>
            <a:stretch/>
          </p:blipFill>
          <p:spPr>
            <a:xfrm>
              <a:off x="2425563" y="2532076"/>
              <a:ext cx="7071360" cy="2018386"/>
            </a:xfrm>
            <a:prstGeom prst="rect">
              <a:avLst/>
            </a:prstGeom>
            <a:noFill/>
            <a:ln>
              <a:noFill/>
            </a:ln>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21"/>
          <p:cNvPicPr preferRelativeResize="0"/>
          <p:nvPr/>
        </p:nvPicPr>
        <p:blipFill rotWithShape="1">
          <a:blip r:embed="rId3">
            <a:alphaModFix amt="15000"/>
          </a:blip>
          <a:srcRect t="-6070" b="-2261"/>
          <a:stretch/>
        </p:blipFill>
        <p:spPr>
          <a:xfrm>
            <a:off x="-34348" y="761873"/>
            <a:ext cx="12204000" cy="6084000"/>
          </a:xfrm>
          <a:prstGeom prst="rect">
            <a:avLst/>
          </a:prstGeom>
          <a:noFill/>
          <a:ln>
            <a:noFill/>
          </a:ln>
        </p:spPr>
      </p:pic>
      <p:pic>
        <p:nvPicPr>
          <p:cNvPr id="430" name="Google Shape;430;p21"/>
          <p:cNvPicPr preferRelativeResize="0"/>
          <p:nvPr/>
        </p:nvPicPr>
        <p:blipFill rotWithShape="1">
          <a:blip r:embed="rId4">
            <a:alphaModFix/>
          </a:blip>
          <a:srcRect l="-1" t="-3" r="492" b="65880"/>
          <a:stretch/>
        </p:blipFill>
        <p:spPr>
          <a:xfrm>
            <a:off x="0" y="-2385"/>
            <a:ext cx="12216680" cy="2381902"/>
          </a:xfrm>
          <a:prstGeom prst="rect">
            <a:avLst/>
          </a:prstGeom>
          <a:noFill/>
          <a:ln>
            <a:noFill/>
          </a:ln>
        </p:spPr>
      </p:pic>
      <p:sp>
        <p:nvSpPr>
          <p:cNvPr id="431" name="Google Shape;431;p21"/>
          <p:cNvSpPr txBox="1">
            <a:spLocks noGrp="1"/>
          </p:cNvSpPr>
          <p:nvPr>
            <p:ph type="title" idx="4294967295"/>
          </p:nvPr>
        </p:nvSpPr>
        <p:spPr>
          <a:xfrm>
            <a:off x="695400" y="476672"/>
            <a:ext cx="4464496" cy="877888"/>
          </a:xfrm>
          <a:prstGeom prst="rect">
            <a:avLst/>
          </a:prstGeom>
          <a:noFill/>
          <a:ln>
            <a:noFill/>
          </a:ln>
        </p:spPr>
        <p:txBody>
          <a:bodyPr spcFirstLastPara="1" wrap="square" lIns="91425" tIns="45700" rIns="91425" bIns="45700" anchor="ctr" anchorCtr="0">
            <a:normAutofit/>
          </a:bodyPr>
          <a:lstStyle/>
          <a:p>
            <a:pPr lvl="0" indent="0">
              <a:lnSpc>
                <a:spcPct val="80000"/>
              </a:lnSpc>
              <a:spcBef>
                <a:spcPts val="0"/>
              </a:spcBef>
              <a:spcAft>
                <a:spcPts val="0"/>
              </a:spcAft>
              <a:buClr>
                <a:schemeClr val="lt1"/>
              </a:buClr>
              <a:buSzPct val="100000"/>
              <a:buFont typeface="Calibri"/>
              <a:buNone/>
            </a:pPr>
            <a:r>
              <a:rPr lang="en-US" sz="3200" b="1" dirty="0">
                <a:solidFill>
                  <a:schemeClr val="lt1"/>
                </a:solidFill>
                <a:latin typeface="Calibri"/>
                <a:ea typeface="Calibri"/>
                <a:cs typeface="Calibri"/>
                <a:sym typeface="Calibri"/>
              </a:rPr>
              <a:t>Integration with DestinE</a:t>
            </a:r>
            <a:endParaRPr sz="3200" b="1" dirty="0">
              <a:solidFill>
                <a:schemeClr val="lt1"/>
              </a:solidFill>
              <a:latin typeface="Calibri"/>
              <a:ea typeface="Calibri"/>
              <a:cs typeface="Calibri"/>
            </a:endParaRPr>
          </a:p>
        </p:txBody>
      </p:sp>
      <p:sp>
        <p:nvSpPr>
          <p:cNvPr id="432" name="Google Shape;432;p21"/>
          <p:cNvSpPr/>
          <p:nvPr/>
        </p:nvSpPr>
        <p:spPr>
          <a:xfrm>
            <a:off x="0" y="6716698"/>
            <a:ext cx="12178787" cy="258350"/>
          </a:xfrm>
          <a:prstGeom prst="rect">
            <a:avLst/>
          </a:prstGeom>
          <a:solidFill>
            <a:srgbClr val="458F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33" name="Google Shape;433;p21"/>
          <p:cNvPicPr preferRelativeResize="0"/>
          <p:nvPr/>
        </p:nvPicPr>
        <p:blipFill rotWithShape="1">
          <a:blip r:embed="rId5">
            <a:alphaModFix/>
          </a:blip>
          <a:srcRect/>
          <a:stretch/>
        </p:blipFill>
        <p:spPr>
          <a:xfrm>
            <a:off x="8688535" y="692696"/>
            <a:ext cx="2592041" cy="399860"/>
          </a:xfrm>
          <a:prstGeom prst="rect">
            <a:avLst/>
          </a:prstGeom>
          <a:noFill/>
          <a:ln>
            <a:noFill/>
          </a:ln>
        </p:spPr>
      </p:pic>
      <p:pic>
        <p:nvPicPr>
          <p:cNvPr id="434" name="Google Shape;434;p21"/>
          <p:cNvPicPr preferRelativeResize="0"/>
          <p:nvPr/>
        </p:nvPicPr>
        <p:blipFill rotWithShape="1">
          <a:blip r:embed="rId6">
            <a:alphaModFix/>
          </a:blip>
          <a:srcRect/>
          <a:stretch/>
        </p:blipFill>
        <p:spPr>
          <a:xfrm>
            <a:off x="11264444" y="6402054"/>
            <a:ext cx="763474" cy="185760"/>
          </a:xfrm>
          <a:prstGeom prst="rect">
            <a:avLst/>
          </a:prstGeom>
          <a:noFill/>
          <a:ln>
            <a:noFill/>
          </a:ln>
        </p:spPr>
      </p:pic>
      <p:grpSp>
        <p:nvGrpSpPr>
          <p:cNvPr id="435" name="Google Shape;435;p21"/>
          <p:cNvGrpSpPr/>
          <p:nvPr/>
        </p:nvGrpSpPr>
        <p:grpSpPr>
          <a:xfrm>
            <a:off x="219729" y="2379505"/>
            <a:ext cx="11752541" cy="3893659"/>
            <a:chOff x="98250" y="1489775"/>
            <a:chExt cx="8947500" cy="3031500"/>
          </a:xfrm>
        </p:grpSpPr>
        <p:sp>
          <p:nvSpPr>
            <p:cNvPr id="436" name="Google Shape;436;p21"/>
            <p:cNvSpPr txBox="1"/>
            <p:nvPr/>
          </p:nvSpPr>
          <p:spPr>
            <a:xfrm>
              <a:off x="98250" y="1489775"/>
              <a:ext cx="8947500" cy="30315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600"/>
                <a:buFont typeface="Calibri"/>
                <a:buNone/>
              </a:pPr>
              <a:endParaRPr sz="1600">
                <a:solidFill>
                  <a:schemeClr val="accent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accent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accent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accent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accent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accent1"/>
                </a:solidFill>
                <a:latin typeface="Calibri"/>
                <a:ea typeface="Calibri"/>
                <a:cs typeface="Calibri"/>
                <a:sym typeface="Calibri"/>
              </a:endParaRPr>
            </a:p>
            <a:p>
              <a:pPr marL="0" marR="0" lvl="0" indent="0" algn="l" rtl="0">
                <a:spcBef>
                  <a:spcPts val="0"/>
                </a:spcBef>
                <a:spcAft>
                  <a:spcPts val="0"/>
                </a:spcAft>
                <a:buClr>
                  <a:schemeClr val="dk1"/>
                </a:buClr>
                <a:buSzPts val="2100"/>
                <a:buFont typeface="Calibri"/>
                <a:buNone/>
              </a:pPr>
              <a:endParaRPr sz="2100">
                <a:solidFill>
                  <a:schemeClr val="dk1"/>
                </a:solidFill>
                <a:latin typeface="Calibri"/>
                <a:ea typeface="Calibri"/>
                <a:cs typeface="Calibri"/>
                <a:sym typeface="Calibri"/>
              </a:endParaRPr>
            </a:p>
          </p:txBody>
        </p:sp>
        <p:pic>
          <p:nvPicPr>
            <p:cNvPr id="437" name="Google Shape;437;p21"/>
            <p:cNvPicPr preferRelativeResize="0"/>
            <p:nvPr/>
          </p:nvPicPr>
          <p:blipFill rotWithShape="1">
            <a:blip r:embed="rId7">
              <a:alphaModFix/>
            </a:blip>
            <a:srcRect/>
            <a:stretch/>
          </p:blipFill>
          <p:spPr>
            <a:xfrm>
              <a:off x="3943350" y="1782625"/>
              <a:ext cx="4572000" cy="2571750"/>
            </a:xfrm>
            <a:prstGeom prst="rect">
              <a:avLst/>
            </a:prstGeom>
            <a:noFill/>
            <a:ln>
              <a:noFill/>
            </a:ln>
          </p:spPr>
        </p:pic>
        <p:sp>
          <p:nvSpPr>
            <p:cNvPr id="438" name="Google Shape;438;p21"/>
            <p:cNvSpPr txBox="1"/>
            <p:nvPr/>
          </p:nvSpPr>
          <p:spPr>
            <a:xfrm>
              <a:off x="334106" y="2381196"/>
              <a:ext cx="3482700" cy="12942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2400"/>
                <a:buFont typeface="Calibri"/>
                <a:buNone/>
              </a:pPr>
              <a:r>
                <a:rPr lang="en-US" sz="2400" b="1">
                  <a:solidFill>
                    <a:schemeClr val="dk1"/>
                  </a:solidFill>
                  <a:latin typeface="Calibri"/>
                  <a:ea typeface="Calibri"/>
                  <a:cs typeface="Calibri"/>
                  <a:sym typeface="Calibri"/>
                </a:rPr>
                <a:t>High Resolution European Use Case</a:t>
              </a:r>
              <a:endParaRPr sz="2400" b="1">
                <a:solidFill>
                  <a:schemeClr val="dk1"/>
                </a:solidFill>
                <a:latin typeface="Calibri"/>
                <a:ea typeface="Calibri"/>
                <a:cs typeface="Calibri"/>
                <a:sym typeface="Calibri"/>
              </a:endParaRPr>
            </a:p>
            <a:p>
              <a:pPr marL="457200" marR="0" lvl="0" indent="-323850" algn="l" rtl="0">
                <a:spcBef>
                  <a:spcPts val="0"/>
                </a:spcBef>
                <a:spcAft>
                  <a:spcPts val="0"/>
                </a:spcAft>
                <a:buClr>
                  <a:schemeClr val="dk1"/>
                </a:buClr>
                <a:buSzPts val="1500"/>
                <a:buFont typeface="Calibri"/>
                <a:buChar char="●"/>
              </a:pPr>
              <a:r>
                <a:rPr lang="en-US" sz="2400" b="1">
                  <a:solidFill>
                    <a:schemeClr val="dk1"/>
                  </a:solidFill>
                  <a:latin typeface="Calibri"/>
                  <a:ea typeface="Calibri"/>
                  <a:cs typeface="Calibri"/>
                  <a:sym typeface="Calibri"/>
                </a:rPr>
                <a:t>Climate Change Adaptation DT </a:t>
              </a:r>
              <a:endParaRPr sz="2400" b="1">
                <a:solidFill>
                  <a:schemeClr val="dk1"/>
                </a:solidFill>
                <a:latin typeface="Calibri"/>
                <a:ea typeface="Calibri"/>
                <a:cs typeface="Calibri"/>
                <a:sym typeface="Calibri"/>
              </a:endParaRPr>
            </a:p>
            <a:p>
              <a:pPr marL="457200" marR="0" lvl="0" indent="-323850" algn="l" rtl="0">
                <a:spcBef>
                  <a:spcPts val="0"/>
                </a:spcBef>
                <a:spcAft>
                  <a:spcPts val="0"/>
                </a:spcAft>
                <a:buClr>
                  <a:schemeClr val="dk1"/>
                </a:buClr>
                <a:buSzPts val="1500"/>
                <a:buFont typeface="Calibri"/>
                <a:buChar char="●"/>
              </a:pPr>
              <a:r>
                <a:rPr lang="en-US" sz="2400" b="1">
                  <a:solidFill>
                    <a:schemeClr val="dk1"/>
                  </a:solidFill>
                  <a:latin typeface="Calibri"/>
                  <a:ea typeface="Calibri"/>
                  <a:cs typeface="Calibri"/>
                  <a:sym typeface="Calibri"/>
                </a:rPr>
                <a:t>10m DTM</a:t>
              </a:r>
              <a:endParaRPr sz="2400" b="1">
                <a:solidFill>
                  <a:schemeClr val="dk1"/>
                </a:solidFill>
                <a:latin typeface="Calibri"/>
                <a:ea typeface="Calibri"/>
                <a:cs typeface="Calibri"/>
                <a:sym typeface="Calibri"/>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7EE568-F4CC-7848-9A6E-742B4F6E05FA}"/>
              </a:ext>
            </a:extLst>
          </p:cNvPr>
          <p:cNvPicPr>
            <a:picLocks/>
          </p:cNvPicPr>
          <p:nvPr/>
        </p:nvPicPr>
        <p:blipFill rotWithShape="1">
          <a:blip r:embed="rId3" cstate="screen">
            <a:alphaModFix amt="15000"/>
            <a:extLst>
              <a:ext uri="{BEBA8EAE-BF5A-486C-A8C5-ECC9F3942E4B}">
                <a14:imgProps xmlns:a14="http://schemas.microsoft.com/office/drawing/2010/main">
                  <a14:imgLayer r:embed="rId4">
                    <a14:imgEffect>
                      <a14:saturation sat="139000"/>
                    </a14:imgEffect>
                    <a14:imgEffect>
                      <a14:brightnessContrast contrast="25000"/>
                    </a14:imgEffect>
                  </a14:imgLayer>
                </a14:imgProps>
              </a:ext>
              <a:ext uri="{28A0092B-C50C-407E-A947-70E740481C1C}">
                <a14:useLocalDpi xmlns:a14="http://schemas.microsoft.com/office/drawing/2010/main"/>
              </a:ext>
            </a:extLst>
          </a:blip>
          <a:srcRect t="-6070" b="-2261"/>
          <a:stretch/>
        </p:blipFill>
        <p:spPr>
          <a:xfrm>
            <a:off x="-25213" y="740739"/>
            <a:ext cx="12204000" cy="6084000"/>
          </a:xfrm>
          <a:prstGeom prst="rect">
            <a:avLst/>
          </a:prstGeom>
        </p:spPr>
      </p:pic>
      <p:pic>
        <p:nvPicPr>
          <p:cNvPr id="11" name="Picture 10">
            <a:extLst>
              <a:ext uri="{FF2B5EF4-FFF2-40B4-BE49-F238E27FC236}">
                <a16:creationId xmlns:a16="http://schemas.microsoft.com/office/drawing/2014/main" id="{81A69404-FC0D-934B-97C0-3993FB82BC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 t="-3" r="493" b="65880"/>
          <a:stretch/>
        </p:blipFill>
        <p:spPr>
          <a:xfrm>
            <a:off x="0" y="-2385"/>
            <a:ext cx="12216680" cy="2381902"/>
          </a:xfrm>
          <a:prstGeom prst="rect">
            <a:avLst/>
          </a:prstGeom>
        </p:spPr>
      </p:pic>
      <p:sp>
        <p:nvSpPr>
          <p:cNvPr id="2" name="Title 1">
            <a:extLst>
              <a:ext uri="{FF2B5EF4-FFF2-40B4-BE49-F238E27FC236}">
                <a16:creationId xmlns:a16="http://schemas.microsoft.com/office/drawing/2014/main" id="{BC0DB313-B344-60EE-06F8-460EEF8E3249}"/>
              </a:ext>
            </a:extLst>
          </p:cNvPr>
          <p:cNvSpPr>
            <a:spLocks noGrp="1"/>
          </p:cNvSpPr>
          <p:nvPr>
            <p:ph type="title" idx="4294967295"/>
          </p:nvPr>
        </p:nvSpPr>
        <p:spPr>
          <a:xfrm>
            <a:off x="695400" y="476672"/>
            <a:ext cx="6048672" cy="877888"/>
          </a:xfrm>
        </p:spPr>
        <p:txBody>
          <a:bodyPr>
            <a:noAutofit/>
          </a:bodyPr>
          <a:lstStyle/>
          <a:p>
            <a:pPr>
              <a:lnSpc>
                <a:spcPct val="80000"/>
              </a:lnSpc>
              <a:spcBef>
                <a:spcPts val="0"/>
              </a:spcBef>
              <a:buClr>
                <a:schemeClr val="lt1"/>
              </a:buClr>
              <a:buSzPct val="100000"/>
            </a:pPr>
            <a:r>
              <a:rPr lang="en-US" sz="3200" b="1" dirty="0">
                <a:solidFill>
                  <a:schemeClr val="lt1"/>
                </a:solidFill>
                <a:latin typeface="Calibri"/>
                <a:ea typeface="Calibri"/>
                <a:cs typeface="Calibri"/>
              </a:rPr>
              <a:t>The Impact of DestinE</a:t>
            </a:r>
          </a:p>
        </p:txBody>
      </p:sp>
      <p:sp>
        <p:nvSpPr>
          <p:cNvPr id="16" name="Rectangle 15">
            <a:extLst>
              <a:ext uri="{FF2B5EF4-FFF2-40B4-BE49-F238E27FC236}">
                <a16:creationId xmlns:a16="http://schemas.microsoft.com/office/drawing/2014/main" id="{5B9506A6-703E-0245-B816-2587A959B4B4}"/>
              </a:ext>
            </a:extLst>
          </p:cNvPr>
          <p:cNvSpPr/>
          <p:nvPr/>
        </p:nvSpPr>
        <p:spPr>
          <a:xfrm>
            <a:off x="0" y="6716698"/>
            <a:ext cx="12178787" cy="258350"/>
          </a:xfrm>
          <a:prstGeom prst="rect">
            <a:avLst/>
          </a:prstGeom>
          <a:solidFill>
            <a:srgbClr val="458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E2572B44-A0FB-CC46-A04C-61781ED1DEE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88535" y="692696"/>
            <a:ext cx="2592041" cy="399860"/>
          </a:xfrm>
          <a:prstGeom prst="rect">
            <a:avLst/>
          </a:prstGeom>
        </p:spPr>
      </p:pic>
      <p:sp>
        <p:nvSpPr>
          <p:cNvPr id="3" name="Content Placeholder 2">
            <a:extLst>
              <a:ext uri="{FF2B5EF4-FFF2-40B4-BE49-F238E27FC236}">
                <a16:creationId xmlns:a16="http://schemas.microsoft.com/office/drawing/2014/main" id="{F6104D7A-D27F-F44D-16CC-9DC1D6FFA83E}"/>
              </a:ext>
            </a:extLst>
          </p:cNvPr>
          <p:cNvSpPr txBox="1">
            <a:spLocks/>
          </p:cNvSpPr>
          <p:nvPr/>
        </p:nvSpPr>
        <p:spPr>
          <a:xfrm>
            <a:off x="983432" y="1950329"/>
            <a:ext cx="10515600" cy="533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b="1" dirty="0">
                <a:solidFill>
                  <a:srgbClr val="005983"/>
                </a:solidFill>
              </a:rPr>
              <a:t>One place to access a wide range of data</a:t>
            </a:r>
            <a:endParaRPr lang="en-US" dirty="0">
              <a:solidFill>
                <a:srgbClr val="005983"/>
              </a:solidFill>
            </a:endParaRPr>
          </a:p>
        </p:txBody>
      </p:sp>
      <p:graphicFrame>
        <p:nvGraphicFramePr>
          <p:cNvPr id="4" name="Table 3">
            <a:extLst>
              <a:ext uri="{FF2B5EF4-FFF2-40B4-BE49-F238E27FC236}">
                <a16:creationId xmlns:a16="http://schemas.microsoft.com/office/drawing/2014/main" id="{1DCD8307-79B9-56E3-66CE-49C6908179EB}"/>
              </a:ext>
            </a:extLst>
          </p:cNvPr>
          <p:cNvGraphicFramePr>
            <a:graphicFrameLocks noGrp="1"/>
          </p:cNvGraphicFramePr>
          <p:nvPr>
            <p:extLst>
              <p:ext uri="{D42A27DB-BD31-4B8C-83A1-F6EECF244321}">
                <p14:modId xmlns:p14="http://schemas.microsoft.com/office/powerpoint/2010/main" val="2306352890"/>
              </p:ext>
            </p:extLst>
          </p:nvPr>
        </p:nvGraphicFramePr>
        <p:xfrm>
          <a:off x="515968" y="2624284"/>
          <a:ext cx="5292000" cy="3337560"/>
        </p:xfrm>
        <a:graphic>
          <a:graphicData uri="http://schemas.openxmlformats.org/drawingml/2006/table">
            <a:tbl>
              <a:tblPr firstRow="1" bandRow="1">
                <a:tableStyleId>{5C22544A-7EE6-4342-B048-85BDC9FD1C3A}</a:tableStyleId>
              </a:tblPr>
              <a:tblGrid>
                <a:gridCol w="2844000">
                  <a:extLst>
                    <a:ext uri="{9D8B030D-6E8A-4147-A177-3AD203B41FA5}">
                      <a16:colId xmlns:a16="http://schemas.microsoft.com/office/drawing/2014/main" val="3660762164"/>
                    </a:ext>
                  </a:extLst>
                </a:gridCol>
                <a:gridCol w="2448000">
                  <a:extLst>
                    <a:ext uri="{9D8B030D-6E8A-4147-A177-3AD203B41FA5}">
                      <a16:colId xmlns:a16="http://schemas.microsoft.com/office/drawing/2014/main" val="1741053505"/>
                    </a:ext>
                  </a:extLst>
                </a:gridCol>
              </a:tblGrid>
              <a:tr h="370840">
                <a:tc>
                  <a:txBody>
                    <a:bodyPr/>
                    <a:lstStyle/>
                    <a:p>
                      <a:r>
                        <a:rPr lang="en-US" sz="1600" noProof="0" dirty="0"/>
                        <a:t>Dataset</a:t>
                      </a:r>
                    </a:p>
                  </a:txBody>
                  <a:tcPr/>
                </a:tc>
                <a:tc>
                  <a:txBody>
                    <a:bodyPr/>
                    <a:lstStyle/>
                    <a:p>
                      <a:r>
                        <a:rPr lang="en-US" sz="1600" noProof="0" dirty="0"/>
                        <a:t>Component</a:t>
                      </a:r>
                    </a:p>
                  </a:txBody>
                  <a:tcPr/>
                </a:tc>
                <a:extLst>
                  <a:ext uri="{0D108BD9-81ED-4DB2-BD59-A6C34878D82A}">
                    <a16:rowId xmlns:a16="http://schemas.microsoft.com/office/drawing/2014/main" val="876143539"/>
                  </a:ext>
                </a:extLst>
              </a:tr>
              <a:tr h="370840">
                <a:tc>
                  <a:txBody>
                    <a:bodyPr/>
                    <a:lstStyle/>
                    <a:p>
                      <a:r>
                        <a:rPr lang="en-US" sz="1600" noProof="0" dirty="0"/>
                        <a:t>CAMS air quality forecast</a:t>
                      </a:r>
                    </a:p>
                  </a:txBody>
                  <a:tcPr/>
                </a:tc>
                <a:tc>
                  <a:txBody>
                    <a:bodyPr/>
                    <a:lstStyle/>
                    <a:p>
                      <a:r>
                        <a:rPr lang="en-US" sz="1600" noProof="0" dirty="0"/>
                        <a:t>Air</a:t>
                      </a:r>
                    </a:p>
                  </a:txBody>
                  <a:tcPr/>
                </a:tc>
                <a:extLst>
                  <a:ext uri="{0D108BD9-81ED-4DB2-BD59-A6C34878D82A}">
                    <a16:rowId xmlns:a16="http://schemas.microsoft.com/office/drawing/2014/main" val="4023120135"/>
                  </a:ext>
                </a:extLst>
              </a:tr>
              <a:tr h="370840">
                <a:tc>
                  <a:txBody>
                    <a:bodyPr/>
                    <a:lstStyle/>
                    <a:p>
                      <a:r>
                        <a:rPr lang="en-US" sz="1600" noProof="0" dirty="0"/>
                        <a:t>ERA-5 meteorological condition</a:t>
                      </a:r>
                    </a:p>
                  </a:txBody>
                  <a:tcPr/>
                </a:tc>
                <a:tc>
                  <a:txBody>
                    <a:bodyPr/>
                    <a:lstStyle/>
                    <a:p>
                      <a:r>
                        <a:rPr lang="en-US" sz="1600" noProof="0" dirty="0"/>
                        <a:t>Air</a:t>
                      </a:r>
                    </a:p>
                  </a:txBody>
                  <a:tcPr/>
                </a:tc>
                <a:extLst>
                  <a:ext uri="{0D108BD9-81ED-4DB2-BD59-A6C34878D82A}">
                    <a16:rowId xmlns:a16="http://schemas.microsoft.com/office/drawing/2014/main" val="3981417649"/>
                  </a:ext>
                </a:extLst>
              </a:tr>
              <a:tr h="370840">
                <a:tc>
                  <a:txBody>
                    <a:bodyPr/>
                    <a:lstStyle/>
                    <a:p>
                      <a:r>
                        <a:rPr lang="en-US" sz="1600" noProof="0" dirty="0"/>
                        <a:t>Landsat 8/9 thermal imagery</a:t>
                      </a:r>
                    </a:p>
                  </a:txBody>
                  <a:tcPr/>
                </a:tc>
                <a:tc>
                  <a:txBody>
                    <a:bodyPr/>
                    <a:lstStyle/>
                    <a:p>
                      <a:r>
                        <a:rPr lang="en-US" sz="1600" noProof="0" dirty="0"/>
                        <a:t>Heat</a:t>
                      </a:r>
                    </a:p>
                  </a:txBody>
                  <a:tcPr/>
                </a:tc>
                <a:extLst>
                  <a:ext uri="{0D108BD9-81ED-4DB2-BD59-A6C34878D82A}">
                    <a16:rowId xmlns:a16="http://schemas.microsoft.com/office/drawing/2014/main" val="4237385159"/>
                  </a:ext>
                </a:extLst>
              </a:tr>
              <a:tr h="370840">
                <a:tc>
                  <a:txBody>
                    <a:bodyPr/>
                    <a:lstStyle/>
                    <a:p>
                      <a:r>
                        <a:rPr lang="en-US" sz="1600" noProof="0" dirty="0"/>
                        <a:t>Sentinel-2 optical imagery</a:t>
                      </a:r>
                    </a:p>
                  </a:txBody>
                  <a:tcPr/>
                </a:tc>
                <a:tc>
                  <a:txBody>
                    <a:bodyPr/>
                    <a:lstStyle/>
                    <a:p>
                      <a:r>
                        <a:rPr lang="en-US" sz="1600" noProof="0" dirty="0"/>
                        <a:t>Heat, Infrastructures</a:t>
                      </a:r>
                    </a:p>
                  </a:txBody>
                  <a:tcPr/>
                </a:tc>
                <a:extLst>
                  <a:ext uri="{0D108BD9-81ED-4DB2-BD59-A6C34878D82A}">
                    <a16:rowId xmlns:a16="http://schemas.microsoft.com/office/drawing/2014/main" val="1590224769"/>
                  </a:ext>
                </a:extLst>
              </a:tr>
              <a:tr h="370840">
                <a:tc>
                  <a:txBody>
                    <a:bodyPr/>
                    <a:lstStyle/>
                    <a:p>
                      <a:r>
                        <a:rPr lang="en-US" sz="1600" noProof="0" dirty="0"/>
                        <a:t>Water quantity indicators</a:t>
                      </a:r>
                    </a:p>
                  </a:txBody>
                  <a:tcPr/>
                </a:tc>
                <a:tc>
                  <a:txBody>
                    <a:bodyPr/>
                    <a:lstStyle/>
                    <a:p>
                      <a:r>
                        <a:rPr lang="en-US" sz="1600" noProof="0" dirty="0"/>
                        <a:t>Flood</a:t>
                      </a:r>
                    </a:p>
                  </a:txBody>
                  <a:tcPr/>
                </a:tc>
                <a:extLst>
                  <a:ext uri="{0D108BD9-81ED-4DB2-BD59-A6C34878D82A}">
                    <a16:rowId xmlns:a16="http://schemas.microsoft.com/office/drawing/2014/main" val="1008727746"/>
                  </a:ext>
                </a:extLst>
              </a:tr>
              <a:tr h="370840">
                <a:tc>
                  <a:txBody>
                    <a:bodyPr/>
                    <a:lstStyle/>
                    <a:p>
                      <a:r>
                        <a:rPr lang="en-US" sz="1600" noProof="0" dirty="0"/>
                        <a:t>CAMS solar radiation</a:t>
                      </a:r>
                    </a:p>
                  </a:txBody>
                  <a:tcPr/>
                </a:tc>
                <a:tc>
                  <a:txBody>
                    <a:bodyPr/>
                    <a:lstStyle/>
                    <a:p>
                      <a:r>
                        <a:rPr lang="en-US" sz="1600" noProof="0" dirty="0"/>
                        <a:t>Flood</a:t>
                      </a:r>
                    </a:p>
                  </a:txBody>
                  <a:tcPr/>
                </a:tc>
                <a:extLst>
                  <a:ext uri="{0D108BD9-81ED-4DB2-BD59-A6C34878D82A}">
                    <a16:rowId xmlns:a16="http://schemas.microsoft.com/office/drawing/2014/main" val="968932849"/>
                  </a:ext>
                </a:extLst>
              </a:tr>
              <a:tr h="370840">
                <a:tc>
                  <a:txBody>
                    <a:bodyPr/>
                    <a:lstStyle/>
                    <a:p>
                      <a:r>
                        <a:rPr lang="en-US" sz="1600" noProof="0" dirty="0"/>
                        <a:t>CLMS vegetation indices</a:t>
                      </a:r>
                    </a:p>
                  </a:txBody>
                  <a:tcPr/>
                </a:tc>
                <a:tc>
                  <a:txBody>
                    <a:bodyPr/>
                    <a:lstStyle/>
                    <a:p>
                      <a:r>
                        <a:rPr lang="en-US" sz="1600" noProof="0" dirty="0"/>
                        <a:t>Flood</a:t>
                      </a:r>
                    </a:p>
                  </a:txBody>
                  <a:tcPr/>
                </a:tc>
                <a:extLst>
                  <a:ext uri="{0D108BD9-81ED-4DB2-BD59-A6C34878D82A}">
                    <a16:rowId xmlns:a16="http://schemas.microsoft.com/office/drawing/2014/main" val="701775401"/>
                  </a:ext>
                </a:extLst>
              </a:tr>
              <a:tr h="370840">
                <a:tc>
                  <a:txBody>
                    <a:bodyPr/>
                    <a:lstStyle/>
                    <a:p>
                      <a:r>
                        <a:rPr lang="en-US" sz="1600" noProof="0" dirty="0"/>
                        <a:t>CEMS River discharge</a:t>
                      </a:r>
                    </a:p>
                  </a:txBody>
                  <a:tcPr/>
                </a:tc>
                <a:tc>
                  <a:txBody>
                    <a:bodyPr/>
                    <a:lstStyle/>
                    <a:p>
                      <a:r>
                        <a:rPr lang="en-US" sz="1600" noProof="0" dirty="0"/>
                        <a:t>Flood</a:t>
                      </a:r>
                    </a:p>
                  </a:txBody>
                  <a:tcPr/>
                </a:tc>
                <a:extLst>
                  <a:ext uri="{0D108BD9-81ED-4DB2-BD59-A6C34878D82A}">
                    <a16:rowId xmlns:a16="http://schemas.microsoft.com/office/drawing/2014/main" val="3030567437"/>
                  </a:ext>
                </a:extLst>
              </a:tr>
            </a:tbl>
          </a:graphicData>
        </a:graphic>
      </p:graphicFrame>
      <p:graphicFrame>
        <p:nvGraphicFramePr>
          <p:cNvPr id="6" name="Table 5">
            <a:extLst>
              <a:ext uri="{FF2B5EF4-FFF2-40B4-BE49-F238E27FC236}">
                <a16:creationId xmlns:a16="http://schemas.microsoft.com/office/drawing/2014/main" id="{DA86B233-2759-F7E2-A82A-362A70056F32}"/>
              </a:ext>
            </a:extLst>
          </p:cNvPr>
          <p:cNvGraphicFramePr>
            <a:graphicFrameLocks noGrp="1"/>
          </p:cNvGraphicFramePr>
          <p:nvPr>
            <p:extLst>
              <p:ext uri="{D42A27DB-BD31-4B8C-83A1-F6EECF244321}">
                <p14:modId xmlns:p14="http://schemas.microsoft.com/office/powerpoint/2010/main" val="2263682231"/>
              </p:ext>
            </p:extLst>
          </p:nvPr>
        </p:nvGraphicFramePr>
        <p:xfrm>
          <a:off x="6384032" y="2624284"/>
          <a:ext cx="5292000" cy="1691640"/>
        </p:xfrm>
        <a:graphic>
          <a:graphicData uri="http://schemas.openxmlformats.org/drawingml/2006/table">
            <a:tbl>
              <a:tblPr firstRow="1" bandRow="1">
                <a:tableStyleId>{5C22544A-7EE6-4342-B048-85BDC9FD1C3A}</a:tableStyleId>
              </a:tblPr>
              <a:tblGrid>
                <a:gridCol w="2844000">
                  <a:extLst>
                    <a:ext uri="{9D8B030D-6E8A-4147-A177-3AD203B41FA5}">
                      <a16:colId xmlns:a16="http://schemas.microsoft.com/office/drawing/2014/main" val="3660762164"/>
                    </a:ext>
                  </a:extLst>
                </a:gridCol>
                <a:gridCol w="2448000">
                  <a:extLst>
                    <a:ext uri="{9D8B030D-6E8A-4147-A177-3AD203B41FA5}">
                      <a16:colId xmlns:a16="http://schemas.microsoft.com/office/drawing/2014/main" val="1741053505"/>
                    </a:ext>
                  </a:extLst>
                </a:gridCol>
              </a:tblGrid>
              <a:tr h="370840">
                <a:tc>
                  <a:txBody>
                    <a:bodyPr/>
                    <a:lstStyle/>
                    <a:p>
                      <a:r>
                        <a:rPr lang="en-US" sz="1600" noProof="0" dirty="0"/>
                        <a:t>Dataset</a:t>
                      </a:r>
                    </a:p>
                  </a:txBody>
                  <a:tcPr/>
                </a:tc>
                <a:tc>
                  <a:txBody>
                    <a:bodyPr/>
                    <a:lstStyle/>
                    <a:p>
                      <a:r>
                        <a:rPr lang="en-US" sz="1600" noProof="0" dirty="0"/>
                        <a:t>Component</a:t>
                      </a:r>
                    </a:p>
                  </a:txBody>
                  <a:tcPr/>
                </a:tc>
                <a:extLst>
                  <a:ext uri="{0D108BD9-81ED-4DB2-BD59-A6C34878D82A}">
                    <a16:rowId xmlns:a16="http://schemas.microsoft.com/office/drawing/2014/main" val="876143539"/>
                  </a:ext>
                </a:extLst>
              </a:tr>
              <a:tr h="370840">
                <a:tc>
                  <a:txBody>
                    <a:bodyPr/>
                    <a:lstStyle/>
                    <a:p>
                      <a:r>
                        <a:rPr lang="en-US" sz="1600" noProof="0" dirty="0"/>
                        <a:t>Copernicus Elevation Model</a:t>
                      </a:r>
                    </a:p>
                  </a:txBody>
                  <a:tcPr/>
                </a:tc>
                <a:tc>
                  <a:txBody>
                    <a:bodyPr/>
                    <a:lstStyle/>
                    <a:p>
                      <a:r>
                        <a:rPr lang="en-US" sz="1600" noProof="0" dirty="0"/>
                        <a:t>Sea level rise, Air</a:t>
                      </a:r>
                    </a:p>
                  </a:txBody>
                  <a:tcPr/>
                </a:tc>
                <a:extLst>
                  <a:ext uri="{0D108BD9-81ED-4DB2-BD59-A6C34878D82A}">
                    <a16:rowId xmlns:a16="http://schemas.microsoft.com/office/drawing/2014/main" val="4023120135"/>
                  </a:ext>
                </a:extLst>
              </a:tr>
              <a:tr h="370840">
                <a:tc>
                  <a:txBody>
                    <a:bodyPr/>
                    <a:lstStyle/>
                    <a:p>
                      <a:r>
                        <a:rPr lang="en-US" sz="1600" noProof="0" dirty="0"/>
                        <a:t>Climate Digital Twin</a:t>
                      </a:r>
                    </a:p>
                  </a:txBody>
                  <a:tcPr/>
                </a:tc>
                <a:tc>
                  <a:txBody>
                    <a:bodyPr/>
                    <a:lstStyle/>
                    <a:p>
                      <a:r>
                        <a:rPr lang="en-US" sz="1600" noProof="0" dirty="0"/>
                        <a:t>Air, Heat, Sea level rise, Flood, Resources</a:t>
                      </a:r>
                    </a:p>
                  </a:txBody>
                  <a:tcPr/>
                </a:tc>
                <a:extLst>
                  <a:ext uri="{0D108BD9-81ED-4DB2-BD59-A6C34878D82A}">
                    <a16:rowId xmlns:a16="http://schemas.microsoft.com/office/drawing/2014/main" val="3981417649"/>
                  </a:ext>
                </a:extLst>
              </a:tr>
              <a:tr h="370840">
                <a:tc>
                  <a:txBody>
                    <a:bodyPr/>
                    <a:lstStyle/>
                    <a:p>
                      <a:r>
                        <a:rPr lang="en-US" sz="1600" noProof="0" dirty="0"/>
                        <a:t>Eurostat Population distribution</a:t>
                      </a:r>
                    </a:p>
                  </a:txBody>
                  <a:tcPr/>
                </a:tc>
                <a:tc>
                  <a:txBody>
                    <a:bodyPr/>
                    <a:lstStyle/>
                    <a:p>
                      <a:r>
                        <a:rPr lang="en-US" sz="1600" noProof="0" dirty="0"/>
                        <a:t>Resources</a:t>
                      </a:r>
                    </a:p>
                  </a:txBody>
                  <a:tcPr/>
                </a:tc>
                <a:extLst>
                  <a:ext uri="{0D108BD9-81ED-4DB2-BD59-A6C34878D82A}">
                    <a16:rowId xmlns:a16="http://schemas.microsoft.com/office/drawing/2014/main" val="2650390238"/>
                  </a:ext>
                </a:extLst>
              </a:tr>
            </a:tbl>
          </a:graphicData>
        </a:graphic>
      </p:graphicFrame>
    </p:spTree>
    <p:extLst>
      <p:ext uri="{BB962C8B-B14F-4D97-AF65-F5344CB8AC3E}">
        <p14:creationId xmlns:p14="http://schemas.microsoft.com/office/powerpoint/2010/main" val="8577653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7EE568-F4CC-7848-9A6E-742B4F6E05FA}"/>
              </a:ext>
            </a:extLst>
          </p:cNvPr>
          <p:cNvPicPr>
            <a:picLocks/>
          </p:cNvPicPr>
          <p:nvPr/>
        </p:nvPicPr>
        <p:blipFill rotWithShape="1">
          <a:blip r:embed="rId3" cstate="screen">
            <a:alphaModFix amt="15000"/>
            <a:extLst>
              <a:ext uri="{BEBA8EAE-BF5A-486C-A8C5-ECC9F3942E4B}">
                <a14:imgProps xmlns:a14="http://schemas.microsoft.com/office/drawing/2010/main">
                  <a14:imgLayer r:embed="rId4">
                    <a14:imgEffect>
                      <a14:saturation sat="139000"/>
                    </a14:imgEffect>
                    <a14:imgEffect>
                      <a14:brightnessContrast contrast="25000"/>
                    </a14:imgEffect>
                  </a14:imgLayer>
                </a14:imgProps>
              </a:ext>
              <a:ext uri="{28A0092B-C50C-407E-A947-70E740481C1C}">
                <a14:useLocalDpi xmlns:a14="http://schemas.microsoft.com/office/drawing/2010/main"/>
              </a:ext>
            </a:extLst>
          </a:blip>
          <a:srcRect t="-6070" b="-2261"/>
          <a:stretch/>
        </p:blipFill>
        <p:spPr>
          <a:xfrm>
            <a:off x="-50426" y="692696"/>
            <a:ext cx="12204000" cy="6084000"/>
          </a:xfrm>
          <a:prstGeom prst="rect">
            <a:avLst/>
          </a:prstGeom>
        </p:spPr>
      </p:pic>
      <p:pic>
        <p:nvPicPr>
          <p:cNvPr id="11" name="Picture 10">
            <a:extLst>
              <a:ext uri="{FF2B5EF4-FFF2-40B4-BE49-F238E27FC236}">
                <a16:creationId xmlns:a16="http://schemas.microsoft.com/office/drawing/2014/main" id="{81A69404-FC0D-934B-97C0-3993FB82BC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 t="-3" r="493" b="65880"/>
          <a:stretch/>
        </p:blipFill>
        <p:spPr>
          <a:xfrm>
            <a:off x="0" y="-2385"/>
            <a:ext cx="12216680" cy="2381902"/>
          </a:xfrm>
          <a:prstGeom prst="rect">
            <a:avLst/>
          </a:prstGeom>
        </p:spPr>
      </p:pic>
      <p:sp>
        <p:nvSpPr>
          <p:cNvPr id="2" name="Title 1">
            <a:extLst>
              <a:ext uri="{FF2B5EF4-FFF2-40B4-BE49-F238E27FC236}">
                <a16:creationId xmlns:a16="http://schemas.microsoft.com/office/drawing/2014/main" id="{BC0DB313-B344-60EE-06F8-460EEF8E3249}"/>
              </a:ext>
            </a:extLst>
          </p:cNvPr>
          <p:cNvSpPr>
            <a:spLocks noGrp="1"/>
          </p:cNvSpPr>
          <p:nvPr>
            <p:ph type="title" idx="4294967295"/>
          </p:nvPr>
        </p:nvSpPr>
        <p:spPr>
          <a:xfrm>
            <a:off x="695400" y="476672"/>
            <a:ext cx="6048672" cy="877888"/>
          </a:xfrm>
        </p:spPr>
        <p:txBody>
          <a:bodyPr>
            <a:noAutofit/>
          </a:bodyPr>
          <a:lstStyle/>
          <a:p>
            <a:pPr>
              <a:lnSpc>
                <a:spcPct val="80000"/>
              </a:lnSpc>
              <a:spcBef>
                <a:spcPts val="0"/>
              </a:spcBef>
              <a:buClr>
                <a:schemeClr val="lt1"/>
              </a:buClr>
              <a:buSzPct val="100000"/>
            </a:pPr>
            <a:r>
              <a:rPr lang="en-US" sz="3200" b="1" dirty="0">
                <a:solidFill>
                  <a:schemeClr val="lt1"/>
                </a:solidFill>
                <a:latin typeface="Calibri"/>
                <a:ea typeface="Calibri"/>
                <a:cs typeface="Calibri"/>
              </a:rPr>
              <a:t>The Impact of DestinE</a:t>
            </a:r>
          </a:p>
        </p:txBody>
      </p:sp>
      <p:sp>
        <p:nvSpPr>
          <p:cNvPr id="16" name="Rectangle 15">
            <a:extLst>
              <a:ext uri="{FF2B5EF4-FFF2-40B4-BE49-F238E27FC236}">
                <a16:creationId xmlns:a16="http://schemas.microsoft.com/office/drawing/2014/main" id="{5B9506A6-703E-0245-B816-2587A959B4B4}"/>
              </a:ext>
            </a:extLst>
          </p:cNvPr>
          <p:cNvSpPr/>
          <p:nvPr/>
        </p:nvSpPr>
        <p:spPr>
          <a:xfrm>
            <a:off x="0" y="6716698"/>
            <a:ext cx="12178787" cy="258350"/>
          </a:xfrm>
          <a:prstGeom prst="rect">
            <a:avLst/>
          </a:prstGeom>
          <a:solidFill>
            <a:srgbClr val="458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E2572B44-A0FB-CC46-A04C-61781ED1DEE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88535" y="692696"/>
            <a:ext cx="2592041" cy="399860"/>
          </a:xfrm>
          <a:prstGeom prst="rect">
            <a:avLst/>
          </a:prstGeom>
        </p:spPr>
      </p:pic>
      <p:sp>
        <p:nvSpPr>
          <p:cNvPr id="3" name="Content Placeholder 2">
            <a:extLst>
              <a:ext uri="{FF2B5EF4-FFF2-40B4-BE49-F238E27FC236}">
                <a16:creationId xmlns:a16="http://schemas.microsoft.com/office/drawing/2014/main" id="{F6104D7A-D27F-F44D-16CC-9DC1D6FFA83E}"/>
              </a:ext>
            </a:extLst>
          </p:cNvPr>
          <p:cNvSpPr txBox="1">
            <a:spLocks/>
          </p:cNvSpPr>
          <p:nvPr/>
        </p:nvSpPr>
        <p:spPr>
          <a:xfrm>
            <a:off x="983432" y="1950329"/>
            <a:ext cx="10515600" cy="533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b="1" dirty="0">
                <a:solidFill>
                  <a:srgbClr val="005983"/>
                </a:solidFill>
              </a:rPr>
              <a:t>The tools to scale-up</a:t>
            </a:r>
            <a:endParaRPr lang="en-US" dirty="0">
              <a:solidFill>
                <a:srgbClr val="005983"/>
              </a:solidFill>
            </a:endParaRPr>
          </a:p>
        </p:txBody>
      </p:sp>
      <p:sp>
        <p:nvSpPr>
          <p:cNvPr id="5" name="Content Placeholder 2">
            <a:extLst>
              <a:ext uri="{FF2B5EF4-FFF2-40B4-BE49-F238E27FC236}">
                <a16:creationId xmlns:a16="http://schemas.microsoft.com/office/drawing/2014/main" id="{F0599D49-D861-A3EB-CFB6-7AEE3E332B94}"/>
              </a:ext>
            </a:extLst>
          </p:cNvPr>
          <p:cNvSpPr txBox="1">
            <a:spLocks/>
          </p:cNvSpPr>
          <p:nvPr/>
        </p:nvSpPr>
        <p:spPr>
          <a:xfrm>
            <a:off x="1053008" y="2858574"/>
            <a:ext cx="10515600" cy="37387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400" dirty="0">
                <a:solidFill>
                  <a:srgbClr val="005983"/>
                </a:solidFill>
              </a:rPr>
              <a:t>Initial demonstrators focus on specific cities</a:t>
            </a:r>
          </a:p>
          <a:p>
            <a:pPr>
              <a:lnSpc>
                <a:spcPct val="100000"/>
              </a:lnSpc>
            </a:pPr>
            <a:r>
              <a:rPr lang="en-GB" sz="2400" dirty="0">
                <a:solidFill>
                  <a:srgbClr val="005983"/>
                </a:solidFill>
              </a:rPr>
              <a:t>All the datasets have a global coverage</a:t>
            </a:r>
          </a:p>
          <a:p>
            <a:pPr>
              <a:lnSpc>
                <a:spcPct val="100000"/>
              </a:lnSpc>
            </a:pPr>
            <a:r>
              <a:rPr lang="en-GB" sz="2400" dirty="0">
                <a:solidFill>
                  <a:srgbClr val="005983"/>
                </a:solidFill>
              </a:rPr>
              <a:t>Building on an operational platform : scalability &amp; efficient data access</a:t>
            </a:r>
          </a:p>
          <a:p>
            <a:pPr>
              <a:lnSpc>
                <a:spcPct val="100000"/>
              </a:lnSpc>
            </a:pPr>
            <a:r>
              <a:rPr lang="en-GB" sz="2400" dirty="0">
                <a:solidFill>
                  <a:srgbClr val="005983"/>
                </a:solidFill>
              </a:rPr>
              <a:t>Adapt to a growing number of instantiations across the globe</a:t>
            </a:r>
          </a:p>
          <a:p>
            <a:pPr>
              <a:lnSpc>
                <a:spcPct val="100000"/>
              </a:lnSpc>
            </a:pPr>
            <a:endParaRPr lang="en-GB" sz="2400" dirty="0">
              <a:solidFill>
                <a:srgbClr val="005983"/>
              </a:solidFill>
            </a:endParaRPr>
          </a:p>
        </p:txBody>
      </p:sp>
    </p:spTree>
    <p:extLst>
      <p:ext uri="{BB962C8B-B14F-4D97-AF65-F5344CB8AC3E}">
        <p14:creationId xmlns:p14="http://schemas.microsoft.com/office/powerpoint/2010/main" val="1567467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7EE568-F4CC-7848-9A6E-742B4F6E05FA}"/>
              </a:ext>
            </a:extLst>
          </p:cNvPr>
          <p:cNvPicPr>
            <a:picLocks/>
          </p:cNvPicPr>
          <p:nvPr/>
        </p:nvPicPr>
        <p:blipFill rotWithShape="1">
          <a:blip r:embed="rId3" cstate="screen">
            <a:alphaModFix amt="15000"/>
            <a:extLst>
              <a:ext uri="{BEBA8EAE-BF5A-486C-A8C5-ECC9F3942E4B}">
                <a14:imgProps xmlns:a14="http://schemas.microsoft.com/office/drawing/2010/main">
                  <a14:imgLayer r:embed="rId4">
                    <a14:imgEffect>
                      <a14:saturation sat="139000"/>
                    </a14:imgEffect>
                    <a14:imgEffect>
                      <a14:brightnessContrast contrast="25000"/>
                    </a14:imgEffect>
                  </a14:imgLayer>
                </a14:imgProps>
              </a:ext>
              <a:ext uri="{28A0092B-C50C-407E-A947-70E740481C1C}">
                <a14:useLocalDpi xmlns:a14="http://schemas.microsoft.com/office/drawing/2010/main"/>
              </a:ext>
            </a:extLst>
          </a:blip>
          <a:srcRect t="-6070" b="-2261"/>
          <a:stretch/>
        </p:blipFill>
        <p:spPr>
          <a:xfrm>
            <a:off x="-25213" y="761873"/>
            <a:ext cx="12204000" cy="6084000"/>
          </a:xfrm>
          <a:prstGeom prst="rect">
            <a:avLst/>
          </a:prstGeom>
        </p:spPr>
      </p:pic>
      <p:pic>
        <p:nvPicPr>
          <p:cNvPr id="11" name="Picture 10">
            <a:extLst>
              <a:ext uri="{FF2B5EF4-FFF2-40B4-BE49-F238E27FC236}">
                <a16:creationId xmlns:a16="http://schemas.microsoft.com/office/drawing/2014/main" id="{81A69404-FC0D-934B-97C0-3993FB82BC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 t="-3" r="493" b="65880"/>
          <a:stretch/>
        </p:blipFill>
        <p:spPr>
          <a:xfrm>
            <a:off x="0" y="-2385"/>
            <a:ext cx="12216680" cy="2381902"/>
          </a:xfrm>
          <a:prstGeom prst="rect">
            <a:avLst/>
          </a:prstGeom>
        </p:spPr>
      </p:pic>
      <p:sp>
        <p:nvSpPr>
          <p:cNvPr id="2" name="Title 1">
            <a:extLst>
              <a:ext uri="{FF2B5EF4-FFF2-40B4-BE49-F238E27FC236}">
                <a16:creationId xmlns:a16="http://schemas.microsoft.com/office/drawing/2014/main" id="{BC0DB313-B344-60EE-06F8-460EEF8E3249}"/>
              </a:ext>
            </a:extLst>
          </p:cNvPr>
          <p:cNvSpPr>
            <a:spLocks noGrp="1"/>
          </p:cNvSpPr>
          <p:nvPr>
            <p:ph type="title" idx="4294967295"/>
          </p:nvPr>
        </p:nvSpPr>
        <p:spPr>
          <a:xfrm>
            <a:off x="695400" y="476672"/>
            <a:ext cx="6048672" cy="877888"/>
          </a:xfrm>
        </p:spPr>
        <p:txBody>
          <a:bodyPr>
            <a:noAutofit/>
          </a:bodyPr>
          <a:lstStyle/>
          <a:p>
            <a:r>
              <a:rPr lang="en-US" sz="3200" b="1" dirty="0">
                <a:solidFill>
                  <a:schemeClr val="bg1"/>
                </a:solidFill>
                <a:latin typeface="+mn-lt"/>
              </a:rPr>
              <a:t>Urban heat</a:t>
            </a:r>
          </a:p>
        </p:txBody>
      </p:sp>
      <p:sp>
        <p:nvSpPr>
          <p:cNvPr id="16" name="Rectangle 15">
            <a:extLst>
              <a:ext uri="{FF2B5EF4-FFF2-40B4-BE49-F238E27FC236}">
                <a16:creationId xmlns:a16="http://schemas.microsoft.com/office/drawing/2014/main" id="{5B9506A6-703E-0245-B816-2587A959B4B4}"/>
              </a:ext>
            </a:extLst>
          </p:cNvPr>
          <p:cNvSpPr/>
          <p:nvPr/>
        </p:nvSpPr>
        <p:spPr>
          <a:xfrm>
            <a:off x="0" y="6716698"/>
            <a:ext cx="12178787" cy="258350"/>
          </a:xfrm>
          <a:prstGeom prst="rect">
            <a:avLst/>
          </a:prstGeom>
          <a:solidFill>
            <a:srgbClr val="458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2">
            <a:extLst>
              <a:ext uri="{FF2B5EF4-FFF2-40B4-BE49-F238E27FC236}">
                <a16:creationId xmlns:a16="http://schemas.microsoft.com/office/drawing/2014/main" id="{25079812-B9DD-5B4D-80F2-B7749DDA708B}"/>
              </a:ext>
            </a:extLst>
          </p:cNvPr>
          <p:cNvSpPr txBox="1">
            <a:spLocks/>
          </p:cNvSpPr>
          <p:nvPr/>
        </p:nvSpPr>
        <p:spPr>
          <a:xfrm>
            <a:off x="1053008" y="2246014"/>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dirty="0">
                <a:solidFill>
                  <a:srgbClr val="005983"/>
                </a:solidFill>
              </a:rPr>
              <a:t>Focus:</a:t>
            </a:r>
            <a:r>
              <a:rPr lang="en-US" dirty="0">
                <a:solidFill>
                  <a:srgbClr val="005983"/>
                </a:solidFill>
              </a:rPr>
              <a:t> Urban Heat component built upon DestinE data lake and Climate Change Adaptation Digital Twin</a:t>
            </a:r>
          </a:p>
        </p:txBody>
      </p:sp>
      <p:pic>
        <p:nvPicPr>
          <p:cNvPr id="14" name="Picture 13">
            <a:extLst>
              <a:ext uri="{FF2B5EF4-FFF2-40B4-BE49-F238E27FC236}">
                <a16:creationId xmlns:a16="http://schemas.microsoft.com/office/drawing/2014/main" id="{2439404A-A5F2-B449-B7B2-E5C4518573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88535" y="692696"/>
            <a:ext cx="2592041" cy="399860"/>
          </a:xfrm>
          <a:prstGeom prst="rect">
            <a:avLst/>
          </a:prstGeom>
        </p:spPr>
      </p:pic>
      <p:grpSp>
        <p:nvGrpSpPr>
          <p:cNvPr id="20" name="Group 19">
            <a:extLst>
              <a:ext uri="{FF2B5EF4-FFF2-40B4-BE49-F238E27FC236}">
                <a16:creationId xmlns:a16="http://schemas.microsoft.com/office/drawing/2014/main" id="{D7317424-3BDF-74FD-E94E-1C37DF58F5CD}"/>
              </a:ext>
            </a:extLst>
          </p:cNvPr>
          <p:cNvGrpSpPr/>
          <p:nvPr/>
        </p:nvGrpSpPr>
        <p:grpSpPr>
          <a:xfrm>
            <a:off x="1121527" y="3429000"/>
            <a:ext cx="10378562" cy="3034944"/>
            <a:chOff x="1384768" y="3421039"/>
            <a:chExt cx="10378562" cy="3034944"/>
          </a:xfrm>
        </p:grpSpPr>
        <p:sp>
          <p:nvSpPr>
            <p:cNvPr id="3" name="ZoneTexte 13">
              <a:extLst>
                <a:ext uri="{FF2B5EF4-FFF2-40B4-BE49-F238E27FC236}">
                  <a16:creationId xmlns:a16="http://schemas.microsoft.com/office/drawing/2014/main" id="{EEC9E95F-9052-1398-57C9-0673BBCA65BE}"/>
                </a:ext>
              </a:extLst>
            </p:cNvPr>
            <p:cNvSpPr txBox="1">
              <a:spLocks/>
            </p:cNvSpPr>
            <p:nvPr/>
          </p:nvSpPr>
          <p:spPr>
            <a:xfrm>
              <a:off x="1384768" y="3825206"/>
              <a:ext cx="2143214" cy="2226610"/>
            </a:xfrm>
            <a:prstGeom prst="rect">
              <a:avLst/>
            </a:prstGeom>
            <a:solidFill>
              <a:srgbClr val="00A892">
                <a:alpha val="10196"/>
              </a:srgbClr>
            </a:solidFill>
            <a:ln w="19050">
              <a:solidFill>
                <a:srgbClr val="00A892"/>
              </a:solidFill>
            </a:ln>
          </p:spPr>
          <p:txBody>
            <a:bodyPr wrap="square" rtlCol="0" anchor="ctr">
              <a:noAutofit/>
            </a:bodyPr>
            <a:lstStyle/>
            <a:p>
              <a:pPr algn="ctr"/>
              <a:r>
                <a:rPr lang="en-US" sz="1600" dirty="0">
                  <a:latin typeface="Red Hat Display" panose="02010303040201060303" pitchFamily="2" charset="0"/>
                  <a:ea typeface="Red Hat Display" panose="02010303040201060303" pitchFamily="2" charset="0"/>
                  <a:cs typeface="Red Hat Display" panose="02010303040201060303" pitchFamily="2" charset="0"/>
                </a:rPr>
                <a:t>Thermal imagery</a:t>
              </a:r>
            </a:p>
            <a:p>
              <a:pPr algn="ctr"/>
              <a:r>
                <a:rPr lang="en-US" sz="1400" dirty="0">
                  <a:latin typeface="Red Hat Display" panose="02010303040201060303" pitchFamily="2" charset="0"/>
                  <a:ea typeface="Red Hat Display" panose="02010303040201060303" pitchFamily="2" charset="0"/>
                  <a:cs typeface="Red Hat Display" panose="02010303040201060303" pitchFamily="2" charset="0"/>
                </a:rPr>
                <a:t>(Landsat 8/9)</a:t>
              </a:r>
            </a:p>
            <a:p>
              <a:pPr algn="ctr"/>
              <a:endParaRPr lang="en-US" sz="1400" dirty="0">
                <a:latin typeface="Red Hat Display" panose="02010303040201060303" pitchFamily="2" charset="0"/>
                <a:ea typeface="Red Hat Display" panose="02010303040201060303" pitchFamily="2" charset="0"/>
                <a:cs typeface="Red Hat Display" panose="02010303040201060303" pitchFamily="2" charset="0"/>
              </a:endParaRPr>
            </a:p>
            <a:p>
              <a:pPr algn="ctr"/>
              <a:r>
                <a:rPr lang="en-US" sz="1600" dirty="0">
                  <a:latin typeface="Red Hat Display" panose="02010303040201060303" pitchFamily="2" charset="0"/>
                </a:rPr>
                <a:t>Air Temperature </a:t>
              </a:r>
              <a:r>
                <a:rPr lang="en-US" sz="1400" dirty="0">
                  <a:latin typeface="Red Hat Display" panose="02010303040201060303" pitchFamily="2" charset="0"/>
                </a:rPr>
                <a:t>(ERA-5)</a:t>
              </a:r>
            </a:p>
            <a:p>
              <a:pPr algn="ctr"/>
              <a:endParaRPr lang="en-US" sz="1400" dirty="0">
                <a:latin typeface="Red Hat Display" panose="02010303040201060303" pitchFamily="2" charset="0"/>
                <a:ea typeface="Red Hat Display" panose="02010303040201060303" pitchFamily="2" charset="0"/>
                <a:cs typeface="Red Hat Display" panose="02010303040201060303" pitchFamily="2" charset="0"/>
              </a:endParaRPr>
            </a:p>
            <a:p>
              <a:pPr algn="ctr"/>
              <a:r>
                <a:rPr lang="en-US" sz="1600" dirty="0">
                  <a:latin typeface="Red Hat Display" panose="02010303040201060303" pitchFamily="2" charset="0"/>
                </a:rPr>
                <a:t>Land Cover</a:t>
              </a:r>
            </a:p>
            <a:p>
              <a:pPr algn="ctr"/>
              <a:r>
                <a:rPr lang="en-US" sz="1400" dirty="0">
                  <a:latin typeface="Red Hat Display" panose="02010303040201060303" pitchFamily="2" charset="0"/>
                </a:rPr>
                <a:t>(ESA WorldCover)</a:t>
              </a:r>
            </a:p>
          </p:txBody>
        </p:sp>
        <p:sp>
          <p:nvSpPr>
            <p:cNvPr id="6" name="Arrow: Pentagon 5">
              <a:extLst>
                <a:ext uri="{FF2B5EF4-FFF2-40B4-BE49-F238E27FC236}">
                  <a16:creationId xmlns:a16="http://schemas.microsoft.com/office/drawing/2014/main" id="{857937E4-8C16-0842-236B-081DDAB15C9A}"/>
                </a:ext>
              </a:extLst>
            </p:cNvPr>
            <p:cNvSpPr/>
            <p:nvPr/>
          </p:nvSpPr>
          <p:spPr>
            <a:xfrm>
              <a:off x="4214872" y="4462745"/>
              <a:ext cx="2232248" cy="951533"/>
            </a:xfrm>
            <a:prstGeom prst="homePlat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t>Data processing</a:t>
              </a:r>
            </a:p>
            <a:p>
              <a:pPr algn="ctr"/>
              <a:r>
                <a:rPr lang="en-US" dirty="0"/>
                <a:t>&amp; fusion</a:t>
              </a:r>
            </a:p>
          </p:txBody>
        </p:sp>
        <p:grpSp>
          <p:nvGrpSpPr>
            <p:cNvPr id="19" name="Group 18">
              <a:extLst>
                <a:ext uri="{FF2B5EF4-FFF2-40B4-BE49-F238E27FC236}">
                  <a16:creationId xmlns:a16="http://schemas.microsoft.com/office/drawing/2014/main" id="{0E106C31-FA8E-D428-3D3A-B3E7B62F4402}"/>
                </a:ext>
              </a:extLst>
            </p:cNvPr>
            <p:cNvGrpSpPr/>
            <p:nvPr/>
          </p:nvGrpSpPr>
          <p:grpSpPr>
            <a:xfrm>
              <a:off x="7134011" y="3421039"/>
              <a:ext cx="4629319" cy="3034944"/>
              <a:chOff x="7134011" y="3421039"/>
              <a:chExt cx="4629319" cy="3034944"/>
            </a:xfrm>
          </p:grpSpPr>
          <p:pic>
            <p:nvPicPr>
              <p:cNvPr id="8" name="Picture 7">
                <a:extLst>
                  <a:ext uri="{FF2B5EF4-FFF2-40B4-BE49-F238E27FC236}">
                    <a16:creationId xmlns:a16="http://schemas.microsoft.com/office/drawing/2014/main" id="{5EB7FE6E-47D8-7DDB-7ED5-C909E084FF77}"/>
                  </a:ext>
                </a:extLst>
              </p:cNvPr>
              <p:cNvPicPr>
                <a:picLocks noChangeAspect="1"/>
              </p:cNvPicPr>
              <p:nvPr/>
            </p:nvPicPr>
            <p:blipFill>
              <a:blip r:embed="rId7"/>
              <a:stretch>
                <a:fillRect/>
              </a:stretch>
            </p:blipFill>
            <p:spPr>
              <a:xfrm>
                <a:off x="8957680" y="3421039"/>
                <a:ext cx="2805650" cy="2182968"/>
              </a:xfrm>
              <a:prstGeom prst="rect">
                <a:avLst/>
              </a:prstGeom>
            </p:spPr>
          </p:pic>
          <p:sp>
            <p:nvSpPr>
              <p:cNvPr id="9" name="TextBox 8">
                <a:extLst>
                  <a:ext uri="{FF2B5EF4-FFF2-40B4-BE49-F238E27FC236}">
                    <a16:creationId xmlns:a16="http://schemas.microsoft.com/office/drawing/2014/main" id="{2CEF94FF-F816-3071-74E8-4ACF969A16D8}"/>
                  </a:ext>
                </a:extLst>
              </p:cNvPr>
              <p:cNvSpPr txBox="1"/>
              <p:nvPr/>
            </p:nvSpPr>
            <p:spPr>
              <a:xfrm>
                <a:off x="7134011" y="3613145"/>
                <a:ext cx="1823669" cy="646331"/>
              </a:xfrm>
              <a:prstGeom prst="rect">
                <a:avLst/>
              </a:prstGeom>
              <a:noFill/>
            </p:spPr>
            <p:txBody>
              <a:bodyPr wrap="square" rtlCol="0">
                <a:spAutoFit/>
              </a:bodyPr>
              <a:lstStyle/>
              <a:p>
                <a:r>
                  <a:rPr lang="en-US" dirty="0"/>
                  <a:t>Urban heat island mapping</a:t>
                </a:r>
              </a:p>
            </p:txBody>
          </p:sp>
          <p:pic>
            <p:nvPicPr>
              <p:cNvPr id="18" name="Picture 17">
                <a:extLst>
                  <a:ext uri="{FF2B5EF4-FFF2-40B4-BE49-F238E27FC236}">
                    <a16:creationId xmlns:a16="http://schemas.microsoft.com/office/drawing/2014/main" id="{C06E89C8-AD18-17A6-D89C-B5B346B28403}"/>
                  </a:ext>
                </a:extLst>
              </p:cNvPr>
              <p:cNvPicPr>
                <a:picLocks noChangeAspect="1"/>
              </p:cNvPicPr>
              <p:nvPr/>
            </p:nvPicPr>
            <p:blipFill>
              <a:blip r:embed="rId8"/>
              <a:stretch>
                <a:fillRect/>
              </a:stretch>
            </p:blipFill>
            <p:spPr>
              <a:xfrm>
                <a:off x="7134012" y="4403492"/>
                <a:ext cx="3109047" cy="2052491"/>
              </a:xfrm>
              <a:prstGeom prst="rect">
                <a:avLst/>
              </a:prstGeom>
            </p:spPr>
          </p:pic>
        </p:grpSp>
      </p:grpSp>
    </p:spTree>
    <p:extLst>
      <p:ext uri="{BB962C8B-B14F-4D97-AF65-F5344CB8AC3E}">
        <p14:creationId xmlns:p14="http://schemas.microsoft.com/office/powerpoint/2010/main" val="3401194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7EE568-F4CC-7848-9A6E-742B4F6E05FA}"/>
              </a:ext>
            </a:extLst>
          </p:cNvPr>
          <p:cNvPicPr>
            <a:picLocks/>
          </p:cNvPicPr>
          <p:nvPr/>
        </p:nvPicPr>
        <p:blipFill rotWithShape="1">
          <a:blip r:embed="rId3" cstate="screen">
            <a:alphaModFix amt="15000"/>
            <a:extLst>
              <a:ext uri="{BEBA8EAE-BF5A-486C-A8C5-ECC9F3942E4B}">
                <a14:imgProps xmlns:a14="http://schemas.microsoft.com/office/drawing/2010/main">
                  <a14:imgLayer r:embed="rId4">
                    <a14:imgEffect>
                      <a14:saturation sat="139000"/>
                    </a14:imgEffect>
                    <a14:imgEffect>
                      <a14:brightnessContrast contrast="25000"/>
                    </a14:imgEffect>
                  </a14:imgLayer>
                </a14:imgProps>
              </a:ext>
              <a:ext uri="{28A0092B-C50C-407E-A947-70E740481C1C}">
                <a14:useLocalDpi xmlns:a14="http://schemas.microsoft.com/office/drawing/2010/main"/>
              </a:ext>
            </a:extLst>
          </a:blip>
          <a:srcRect t="-6070" b="-2261"/>
          <a:stretch/>
        </p:blipFill>
        <p:spPr>
          <a:xfrm>
            <a:off x="-24679" y="764704"/>
            <a:ext cx="12204000" cy="6084000"/>
          </a:xfrm>
          <a:prstGeom prst="rect">
            <a:avLst/>
          </a:prstGeom>
        </p:spPr>
      </p:pic>
      <p:pic>
        <p:nvPicPr>
          <p:cNvPr id="11" name="Picture 10">
            <a:extLst>
              <a:ext uri="{FF2B5EF4-FFF2-40B4-BE49-F238E27FC236}">
                <a16:creationId xmlns:a16="http://schemas.microsoft.com/office/drawing/2014/main" id="{81A69404-FC0D-934B-97C0-3993FB82BC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 t="-3" r="493" b="65880"/>
          <a:stretch/>
        </p:blipFill>
        <p:spPr>
          <a:xfrm>
            <a:off x="0" y="-2385"/>
            <a:ext cx="12216680" cy="2381902"/>
          </a:xfrm>
          <a:prstGeom prst="rect">
            <a:avLst/>
          </a:prstGeom>
        </p:spPr>
      </p:pic>
      <p:sp>
        <p:nvSpPr>
          <p:cNvPr id="2" name="Title 1">
            <a:extLst>
              <a:ext uri="{FF2B5EF4-FFF2-40B4-BE49-F238E27FC236}">
                <a16:creationId xmlns:a16="http://schemas.microsoft.com/office/drawing/2014/main" id="{BC0DB313-B344-60EE-06F8-460EEF8E3249}"/>
              </a:ext>
            </a:extLst>
          </p:cNvPr>
          <p:cNvSpPr>
            <a:spLocks noGrp="1"/>
          </p:cNvSpPr>
          <p:nvPr>
            <p:ph type="title" idx="4294967295"/>
          </p:nvPr>
        </p:nvSpPr>
        <p:spPr>
          <a:xfrm>
            <a:off x="695400" y="476672"/>
            <a:ext cx="6048672" cy="877888"/>
          </a:xfrm>
        </p:spPr>
        <p:txBody>
          <a:bodyPr>
            <a:noAutofit/>
          </a:bodyPr>
          <a:lstStyle/>
          <a:p>
            <a:pPr>
              <a:lnSpc>
                <a:spcPct val="80000"/>
              </a:lnSpc>
              <a:spcBef>
                <a:spcPts val="0"/>
              </a:spcBef>
              <a:buClr>
                <a:schemeClr val="lt1"/>
              </a:buClr>
              <a:buSzPct val="100000"/>
            </a:pPr>
            <a:r>
              <a:rPr lang="en-US" sz="3200" b="1" dirty="0">
                <a:solidFill>
                  <a:schemeClr val="lt1"/>
                </a:solidFill>
                <a:latin typeface="Calibri"/>
                <a:ea typeface="Calibri"/>
                <a:cs typeface="Calibri"/>
              </a:rPr>
              <a:t>Urban heat</a:t>
            </a:r>
          </a:p>
        </p:txBody>
      </p:sp>
      <p:sp>
        <p:nvSpPr>
          <p:cNvPr id="16" name="Rectangle 15">
            <a:extLst>
              <a:ext uri="{FF2B5EF4-FFF2-40B4-BE49-F238E27FC236}">
                <a16:creationId xmlns:a16="http://schemas.microsoft.com/office/drawing/2014/main" id="{5B9506A6-703E-0245-B816-2587A959B4B4}"/>
              </a:ext>
            </a:extLst>
          </p:cNvPr>
          <p:cNvSpPr/>
          <p:nvPr/>
        </p:nvSpPr>
        <p:spPr>
          <a:xfrm>
            <a:off x="0" y="6716698"/>
            <a:ext cx="12178787" cy="258350"/>
          </a:xfrm>
          <a:prstGeom prst="rect">
            <a:avLst/>
          </a:prstGeom>
          <a:solidFill>
            <a:srgbClr val="458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2439404A-A5F2-B449-B7B2-E5C4518573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88535" y="692696"/>
            <a:ext cx="2592041" cy="399860"/>
          </a:xfrm>
          <a:prstGeom prst="rect">
            <a:avLst/>
          </a:prstGeom>
        </p:spPr>
      </p:pic>
      <p:pic>
        <p:nvPicPr>
          <p:cNvPr id="4" name="Picture 3">
            <a:extLst>
              <a:ext uri="{FF2B5EF4-FFF2-40B4-BE49-F238E27FC236}">
                <a16:creationId xmlns:a16="http://schemas.microsoft.com/office/drawing/2014/main" id="{5E2E5367-9FE4-8890-F6DC-BF44E0AF86E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23203" y="2868588"/>
            <a:ext cx="7570273" cy="3464565"/>
          </a:xfrm>
          <a:prstGeom prst="rect">
            <a:avLst/>
          </a:prstGeom>
        </p:spPr>
      </p:pic>
      <p:sp>
        <p:nvSpPr>
          <p:cNvPr id="5" name="Content Placeholder 2">
            <a:extLst>
              <a:ext uri="{FF2B5EF4-FFF2-40B4-BE49-F238E27FC236}">
                <a16:creationId xmlns:a16="http://schemas.microsoft.com/office/drawing/2014/main" id="{F6427D82-1E5F-8063-7A73-F32B296F5468}"/>
              </a:ext>
            </a:extLst>
          </p:cNvPr>
          <p:cNvSpPr txBox="1">
            <a:spLocks/>
          </p:cNvSpPr>
          <p:nvPr/>
        </p:nvSpPr>
        <p:spPr>
          <a:xfrm>
            <a:off x="1053008" y="2246014"/>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dirty="0">
                <a:solidFill>
                  <a:srgbClr val="005983"/>
                </a:solidFill>
              </a:rPr>
              <a:t>Demo</a:t>
            </a:r>
            <a:endParaRPr lang="en-US" dirty="0">
              <a:solidFill>
                <a:srgbClr val="005983"/>
              </a:solidFill>
            </a:endParaRPr>
          </a:p>
        </p:txBody>
      </p:sp>
      <p:pic>
        <p:nvPicPr>
          <p:cNvPr id="13" name="Picture 12">
            <a:extLst>
              <a:ext uri="{FF2B5EF4-FFF2-40B4-BE49-F238E27FC236}">
                <a16:creationId xmlns:a16="http://schemas.microsoft.com/office/drawing/2014/main" id="{3E9FA446-B3C7-9C0E-06CA-4A10C6652B65}"/>
              </a:ext>
            </a:extLst>
          </p:cNvPr>
          <p:cNvPicPr>
            <a:picLocks noChangeAspect="1"/>
          </p:cNvPicPr>
          <p:nvPr/>
        </p:nvPicPr>
        <p:blipFill>
          <a:blip r:embed="rId8"/>
          <a:stretch>
            <a:fillRect/>
          </a:stretch>
        </p:blipFill>
        <p:spPr>
          <a:xfrm>
            <a:off x="22545" y="46655"/>
            <a:ext cx="12184233" cy="6858000"/>
          </a:xfrm>
          <a:prstGeom prst="rect">
            <a:avLst/>
          </a:prstGeom>
        </p:spPr>
      </p:pic>
    </p:spTree>
    <p:extLst>
      <p:ext uri="{BB962C8B-B14F-4D97-AF65-F5344CB8AC3E}">
        <p14:creationId xmlns:p14="http://schemas.microsoft.com/office/powerpoint/2010/main" val="781370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7EE568-F4CC-7848-9A6E-742B4F6E05FA}"/>
              </a:ext>
            </a:extLst>
          </p:cNvPr>
          <p:cNvPicPr>
            <a:picLocks/>
          </p:cNvPicPr>
          <p:nvPr/>
        </p:nvPicPr>
        <p:blipFill rotWithShape="1">
          <a:blip r:embed="rId3" cstate="screen">
            <a:alphaModFix amt="15000"/>
            <a:extLst>
              <a:ext uri="{BEBA8EAE-BF5A-486C-A8C5-ECC9F3942E4B}">
                <a14:imgProps xmlns:a14="http://schemas.microsoft.com/office/drawing/2010/main">
                  <a14:imgLayer r:embed="rId4">
                    <a14:imgEffect>
                      <a14:saturation sat="139000"/>
                    </a14:imgEffect>
                    <a14:imgEffect>
                      <a14:brightnessContrast contrast="25000"/>
                    </a14:imgEffect>
                  </a14:imgLayer>
                </a14:imgProps>
              </a:ext>
              <a:ext uri="{28A0092B-C50C-407E-A947-70E740481C1C}">
                <a14:useLocalDpi xmlns:a14="http://schemas.microsoft.com/office/drawing/2010/main"/>
              </a:ext>
            </a:extLst>
          </a:blip>
          <a:srcRect t="-6070" b="-2261"/>
          <a:stretch/>
        </p:blipFill>
        <p:spPr>
          <a:xfrm>
            <a:off x="-24679" y="764704"/>
            <a:ext cx="12204000" cy="6084000"/>
          </a:xfrm>
          <a:prstGeom prst="rect">
            <a:avLst/>
          </a:prstGeom>
        </p:spPr>
      </p:pic>
      <p:pic>
        <p:nvPicPr>
          <p:cNvPr id="11" name="Picture 10">
            <a:extLst>
              <a:ext uri="{FF2B5EF4-FFF2-40B4-BE49-F238E27FC236}">
                <a16:creationId xmlns:a16="http://schemas.microsoft.com/office/drawing/2014/main" id="{81A69404-FC0D-934B-97C0-3993FB82BC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 t="-3" r="493" b="65880"/>
          <a:stretch/>
        </p:blipFill>
        <p:spPr>
          <a:xfrm>
            <a:off x="0" y="-2385"/>
            <a:ext cx="12216680" cy="2381902"/>
          </a:xfrm>
          <a:prstGeom prst="rect">
            <a:avLst/>
          </a:prstGeom>
        </p:spPr>
      </p:pic>
      <p:sp>
        <p:nvSpPr>
          <p:cNvPr id="2" name="Title 1">
            <a:extLst>
              <a:ext uri="{FF2B5EF4-FFF2-40B4-BE49-F238E27FC236}">
                <a16:creationId xmlns:a16="http://schemas.microsoft.com/office/drawing/2014/main" id="{BC0DB313-B344-60EE-06F8-460EEF8E3249}"/>
              </a:ext>
            </a:extLst>
          </p:cNvPr>
          <p:cNvSpPr>
            <a:spLocks noGrp="1"/>
          </p:cNvSpPr>
          <p:nvPr>
            <p:ph type="title" idx="4294967295"/>
          </p:nvPr>
        </p:nvSpPr>
        <p:spPr>
          <a:xfrm>
            <a:off x="695400" y="476672"/>
            <a:ext cx="6048672" cy="877888"/>
          </a:xfrm>
        </p:spPr>
        <p:txBody>
          <a:bodyPr>
            <a:noAutofit/>
          </a:bodyPr>
          <a:lstStyle/>
          <a:p>
            <a:pPr>
              <a:lnSpc>
                <a:spcPct val="80000"/>
              </a:lnSpc>
              <a:spcBef>
                <a:spcPts val="0"/>
              </a:spcBef>
              <a:buClr>
                <a:schemeClr val="lt1"/>
              </a:buClr>
              <a:buSzPct val="100000"/>
            </a:pPr>
            <a:r>
              <a:rPr lang="en-US" sz="3200" b="1" dirty="0">
                <a:solidFill>
                  <a:schemeClr val="lt1"/>
                </a:solidFill>
                <a:latin typeface="Calibri"/>
                <a:ea typeface="Calibri"/>
                <a:cs typeface="Calibri"/>
              </a:rPr>
              <a:t>Urban heat</a:t>
            </a:r>
          </a:p>
        </p:txBody>
      </p:sp>
      <p:sp>
        <p:nvSpPr>
          <p:cNvPr id="16" name="Rectangle 15">
            <a:extLst>
              <a:ext uri="{FF2B5EF4-FFF2-40B4-BE49-F238E27FC236}">
                <a16:creationId xmlns:a16="http://schemas.microsoft.com/office/drawing/2014/main" id="{5B9506A6-703E-0245-B816-2587A959B4B4}"/>
              </a:ext>
            </a:extLst>
          </p:cNvPr>
          <p:cNvSpPr/>
          <p:nvPr/>
        </p:nvSpPr>
        <p:spPr>
          <a:xfrm>
            <a:off x="0" y="6716698"/>
            <a:ext cx="12178787" cy="258350"/>
          </a:xfrm>
          <a:prstGeom prst="rect">
            <a:avLst/>
          </a:prstGeom>
          <a:solidFill>
            <a:srgbClr val="458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2439404A-A5F2-B449-B7B2-E5C4518573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88535" y="692696"/>
            <a:ext cx="2592041" cy="399860"/>
          </a:xfrm>
          <a:prstGeom prst="rect">
            <a:avLst/>
          </a:prstGeom>
        </p:spPr>
      </p:pic>
      <p:pic>
        <p:nvPicPr>
          <p:cNvPr id="4" name="Picture 3">
            <a:extLst>
              <a:ext uri="{FF2B5EF4-FFF2-40B4-BE49-F238E27FC236}">
                <a16:creationId xmlns:a16="http://schemas.microsoft.com/office/drawing/2014/main" id="{5E2E5367-9FE4-8890-F6DC-BF44E0AF86E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23203" y="2868588"/>
            <a:ext cx="7570273" cy="3464565"/>
          </a:xfrm>
          <a:prstGeom prst="rect">
            <a:avLst/>
          </a:prstGeom>
        </p:spPr>
      </p:pic>
      <p:sp>
        <p:nvSpPr>
          <p:cNvPr id="5" name="Content Placeholder 2">
            <a:extLst>
              <a:ext uri="{FF2B5EF4-FFF2-40B4-BE49-F238E27FC236}">
                <a16:creationId xmlns:a16="http://schemas.microsoft.com/office/drawing/2014/main" id="{F6427D82-1E5F-8063-7A73-F32B296F5468}"/>
              </a:ext>
            </a:extLst>
          </p:cNvPr>
          <p:cNvSpPr txBox="1">
            <a:spLocks/>
          </p:cNvSpPr>
          <p:nvPr/>
        </p:nvSpPr>
        <p:spPr>
          <a:xfrm>
            <a:off x="1053008" y="2246014"/>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dirty="0">
                <a:solidFill>
                  <a:srgbClr val="005983"/>
                </a:solidFill>
              </a:rPr>
              <a:t>Demo</a:t>
            </a:r>
            <a:endParaRPr lang="en-US" dirty="0">
              <a:solidFill>
                <a:srgbClr val="005983"/>
              </a:solidFill>
            </a:endParaRPr>
          </a:p>
        </p:txBody>
      </p:sp>
      <p:pic>
        <p:nvPicPr>
          <p:cNvPr id="6" name="Picture 5">
            <a:extLst>
              <a:ext uri="{FF2B5EF4-FFF2-40B4-BE49-F238E27FC236}">
                <a16:creationId xmlns:a16="http://schemas.microsoft.com/office/drawing/2014/main" id="{111F7B29-36EA-5BF3-3B2E-DC008508466C}"/>
              </a:ext>
            </a:extLst>
          </p:cNvPr>
          <p:cNvPicPr>
            <a:picLocks noChangeAspect="1"/>
          </p:cNvPicPr>
          <p:nvPr/>
        </p:nvPicPr>
        <p:blipFill>
          <a:blip r:embed="rId8"/>
          <a:stretch>
            <a:fillRect/>
          </a:stretch>
        </p:blipFill>
        <p:spPr>
          <a:xfrm>
            <a:off x="12339" y="60394"/>
            <a:ext cx="12192000" cy="6855220"/>
          </a:xfrm>
          <a:prstGeom prst="rect">
            <a:avLst/>
          </a:prstGeom>
        </p:spPr>
      </p:pic>
      <p:pic>
        <p:nvPicPr>
          <p:cNvPr id="8" name="Picture 7">
            <a:extLst>
              <a:ext uri="{FF2B5EF4-FFF2-40B4-BE49-F238E27FC236}">
                <a16:creationId xmlns:a16="http://schemas.microsoft.com/office/drawing/2014/main" id="{AEF11C4E-8C5B-49E7-8BBE-CBEC37A44E40}"/>
              </a:ext>
            </a:extLst>
          </p:cNvPr>
          <p:cNvPicPr>
            <a:picLocks noChangeAspect="1"/>
          </p:cNvPicPr>
          <p:nvPr/>
        </p:nvPicPr>
        <p:blipFill>
          <a:blip r:embed="rId9"/>
          <a:stretch>
            <a:fillRect/>
          </a:stretch>
        </p:blipFill>
        <p:spPr>
          <a:xfrm>
            <a:off x="19773" y="0"/>
            <a:ext cx="12152453" cy="6858000"/>
          </a:xfrm>
          <a:prstGeom prst="rect">
            <a:avLst/>
          </a:prstGeom>
        </p:spPr>
      </p:pic>
    </p:spTree>
    <p:extLst>
      <p:ext uri="{BB962C8B-B14F-4D97-AF65-F5344CB8AC3E}">
        <p14:creationId xmlns:p14="http://schemas.microsoft.com/office/powerpoint/2010/main" val="963299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7EE568-F4CC-7848-9A6E-742B4F6E05FA}"/>
              </a:ext>
            </a:extLst>
          </p:cNvPr>
          <p:cNvPicPr>
            <a:picLocks/>
          </p:cNvPicPr>
          <p:nvPr/>
        </p:nvPicPr>
        <p:blipFill rotWithShape="1">
          <a:blip r:embed="rId3" cstate="screen">
            <a:alphaModFix amt="15000"/>
            <a:extLst>
              <a:ext uri="{BEBA8EAE-BF5A-486C-A8C5-ECC9F3942E4B}">
                <a14:imgProps xmlns:a14="http://schemas.microsoft.com/office/drawing/2010/main">
                  <a14:imgLayer r:embed="rId4">
                    <a14:imgEffect>
                      <a14:saturation sat="139000"/>
                    </a14:imgEffect>
                    <a14:imgEffect>
                      <a14:brightnessContrast contrast="25000"/>
                    </a14:imgEffect>
                  </a14:imgLayer>
                </a14:imgProps>
              </a:ext>
              <a:ext uri="{28A0092B-C50C-407E-A947-70E740481C1C}">
                <a14:useLocalDpi xmlns:a14="http://schemas.microsoft.com/office/drawing/2010/main"/>
              </a:ext>
            </a:extLst>
          </a:blip>
          <a:srcRect t="-6070" b="-2261"/>
          <a:stretch/>
        </p:blipFill>
        <p:spPr>
          <a:xfrm>
            <a:off x="-24679" y="764704"/>
            <a:ext cx="12204000" cy="6084000"/>
          </a:xfrm>
          <a:prstGeom prst="rect">
            <a:avLst/>
          </a:prstGeom>
        </p:spPr>
      </p:pic>
      <p:pic>
        <p:nvPicPr>
          <p:cNvPr id="11" name="Picture 10">
            <a:extLst>
              <a:ext uri="{FF2B5EF4-FFF2-40B4-BE49-F238E27FC236}">
                <a16:creationId xmlns:a16="http://schemas.microsoft.com/office/drawing/2014/main" id="{81A69404-FC0D-934B-97C0-3993FB82BC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 t="-3" r="493" b="65880"/>
          <a:stretch/>
        </p:blipFill>
        <p:spPr>
          <a:xfrm>
            <a:off x="0" y="-2385"/>
            <a:ext cx="12216680" cy="2381902"/>
          </a:xfrm>
          <a:prstGeom prst="rect">
            <a:avLst/>
          </a:prstGeom>
        </p:spPr>
      </p:pic>
      <p:sp>
        <p:nvSpPr>
          <p:cNvPr id="2" name="Title 1">
            <a:extLst>
              <a:ext uri="{FF2B5EF4-FFF2-40B4-BE49-F238E27FC236}">
                <a16:creationId xmlns:a16="http://schemas.microsoft.com/office/drawing/2014/main" id="{BC0DB313-B344-60EE-06F8-460EEF8E3249}"/>
              </a:ext>
            </a:extLst>
          </p:cNvPr>
          <p:cNvSpPr>
            <a:spLocks noGrp="1"/>
          </p:cNvSpPr>
          <p:nvPr>
            <p:ph type="title" idx="4294967295"/>
          </p:nvPr>
        </p:nvSpPr>
        <p:spPr>
          <a:xfrm>
            <a:off x="695400" y="476672"/>
            <a:ext cx="6048672" cy="877888"/>
          </a:xfrm>
        </p:spPr>
        <p:txBody>
          <a:bodyPr>
            <a:noAutofit/>
          </a:bodyPr>
          <a:lstStyle/>
          <a:p>
            <a:pPr>
              <a:lnSpc>
                <a:spcPct val="80000"/>
              </a:lnSpc>
              <a:spcBef>
                <a:spcPts val="0"/>
              </a:spcBef>
              <a:buClr>
                <a:schemeClr val="lt1"/>
              </a:buClr>
              <a:buSzPct val="100000"/>
            </a:pPr>
            <a:r>
              <a:rPr lang="en-US" sz="3200" b="1" dirty="0">
                <a:solidFill>
                  <a:schemeClr val="lt1"/>
                </a:solidFill>
                <a:latin typeface="Calibri"/>
                <a:ea typeface="Calibri"/>
                <a:cs typeface="Calibri"/>
              </a:rPr>
              <a:t>Urban heat</a:t>
            </a:r>
          </a:p>
        </p:txBody>
      </p:sp>
      <p:sp>
        <p:nvSpPr>
          <p:cNvPr id="16" name="Rectangle 15">
            <a:extLst>
              <a:ext uri="{FF2B5EF4-FFF2-40B4-BE49-F238E27FC236}">
                <a16:creationId xmlns:a16="http://schemas.microsoft.com/office/drawing/2014/main" id="{5B9506A6-703E-0245-B816-2587A959B4B4}"/>
              </a:ext>
            </a:extLst>
          </p:cNvPr>
          <p:cNvSpPr/>
          <p:nvPr/>
        </p:nvSpPr>
        <p:spPr>
          <a:xfrm>
            <a:off x="0" y="6716698"/>
            <a:ext cx="12178787" cy="258350"/>
          </a:xfrm>
          <a:prstGeom prst="rect">
            <a:avLst/>
          </a:prstGeom>
          <a:solidFill>
            <a:srgbClr val="458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2439404A-A5F2-B449-B7B2-E5C4518573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88535" y="692696"/>
            <a:ext cx="2592041" cy="399860"/>
          </a:xfrm>
          <a:prstGeom prst="rect">
            <a:avLst/>
          </a:prstGeom>
        </p:spPr>
      </p:pic>
      <p:pic>
        <p:nvPicPr>
          <p:cNvPr id="15" name="Picture 14">
            <a:extLst>
              <a:ext uri="{FF2B5EF4-FFF2-40B4-BE49-F238E27FC236}">
                <a16:creationId xmlns:a16="http://schemas.microsoft.com/office/drawing/2014/main" id="{257106E8-5D12-801A-B4FD-69B7BF6B01B1}"/>
              </a:ext>
            </a:extLst>
          </p:cNvPr>
          <p:cNvPicPr>
            <a:picLocks noChangeAspect="1"/>
          </p:cNvPicPr>
          <p:nvPr/>
        </p:nvPicPr>
        <p:blipFill>
          <a:blip r:embed="rId7"/>
          <a:stretch>
            <a:fillRect/>
          </a:stretch>
        </p:blipFill>
        <p:spPr>
          <a:xfrm>
            <a:off x="706" y="55986"/>
            <a:ext cx="12190588" cy="6858000"/>
          </a:xfrm>
          <a:prstGeom prst="rect">
            <a:avLst/>
          </a:prstGeom>
        </p:spPr>
      </p:pic>
    </p:spTree>
    <p:extLst>
      <p:ext uri="{BB962C8B-B14F-4D97-AF65-F5344CB8AC3E}">
        <p14:creationId xmlns:p14="http://schemas.microsoft.com/office/powerpoint/2010/main" val="3242745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7EE568-F4CC-7848-9A6E-742B4F6E05FA}"/>
              </a:ext>
            </a:extLst>
          </p:cNvPr>
          <p:cNvPicPr>
            <a:picLocks/>
          </p:cNvPicPr>
          <p:nvPr/>
        </p:nvPicPr>
        <p:blipFill rotWithShape="1">
          <a:blip r:embed="rId3" cstate="screen">
            <a:alphaModFix amt="15000"/>
            <a:extLst>
              <a:ext uri="{BEBA8EAE-BF5A-486C-A8C5-ECC9F3942E4B}">
                <a14:imgProps xmlns:a14="http://schemas.microsoft.com/office/drawing/2010/main">
                  <a14:imgLayer r:embed="rId4">
                    <a14:imgEffect>
                      <a14:saturation sat="139000"/>
                    </a14:imgEffect>
                    <a14:imgEffect>
                      <a14:brightnessContrast contrast="25000"/>
                    </a14:imgEffect>
                  </a14:imgLayer>
                </a14:imgProps>
              </a:ext>
              <a:ext uri="{28A0092B-C50C-407E-A947-70E740481C1C}">
                <a14:useLocalDpi xmlns:a14="http://schemas.microsoft.com/office/drawing/2010/main"/>
              </a:ext>
            </a:extLst>
          </a:blip>
          <a:srcRect t="-6070" b="-2261"/>
          <a:stretch/>
        </p:blipFill>
        <p:spPr>
          <a:xfrm>
            <a:off x="-24679" y="764704"/>
            <a:ext cx="12204000" cy="6084000"/>
          </a:xfrm>
          <a:prstGeom prst="rect">
            <a:avLst/>
          </a:prstGeom>
        </p:spPr>
      </p:pic>
      <p:pic>
        <p:nvPicPr>
          <p:cNvPr id="11" name="Picture 10">
            <a:extLst>
              <a:ext uri="{FF2B5EF4-FFF2-40B4-BE49-F238E27FC236}">
                <a16:creationId xmlns:a16="http://schemas.microsoft.com/office/drawing/2014/main" id="{81A69404-FC0D-934B-97C0-3993FB82BC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 t="-3" r="493" b="65880"/>
          <a:stretch/>
        </p:blipFill>
        <p:spPr>
          <a:xfrm>
            <a:off x="0" y="-2385"/>
            <a:ext cx="12216680" cy="2381902"/>
          </a:xfrm>
          <a:prstGeom prst="rect">
            <a:avLst/>
          </a:prstGeom>
        </p:spPr>
      </p:pic>
      <p:sp>
        <p:nvSpPr>
          <p:cNvPr id="2" name="Title 1">
            <a:extLst>
              <a:ext uri="{FF2B5EF4-FFF2-40B4-BE49-F238E27FC236}">
                <a16:creationId xmlns:a16="http://schemas.microsoft.com/office/drawing/2014/main" id="{BC0DB313-B344-60EE-06F8-460EEF8E3249}"/>
              </a:ext>
            </a:extLst>
          </p:cNvPr>
          <p:cNvSpPr>
            <a:spLocks noGrp="1"/>
          </p:cNvSpPr>
          <p:nvPr>
            <p:ph type="title" idx="4294967295"/>
          </p:nvPr>
        </p:nvSpPr>
        <p:spPr>
          <a:xfrm>
            <a:off x="695400" y="476672"/>
            <a:ext cx="6048672" cy="877888"/>
          </a:xfrm>
        </p:spPr>
        <p:txBody>
          <a:bodyPr>
            <a:noAutofit/>
          </a:bodyPr>
          <a:lstStyle/>
          <a:p>
            <a:pPr>
              <a:lnSpc>
                <a:spcPct val="80000"/>
              </a:lnSpc>
              <a:spcBef>
                <a:spcPts val="0"/>
              </a:spcBef>
              <a:buClr>
                <a:schemeClr val="lt1"/>
              </a:buClr>
              <a:buSzPct val="100000"/>
            </a:pPr>
            <a:r>
              <a:rPr lang="en-US" sz="3200" b="1" dirty="0">
                <a:solidFill>
                  <a:schemeClr val="lt1"/>
                </a:solidFill>
                <a:latin typeface="Calibri"/>
                <a:ea typeface="Calibri"/>
                <a:cs typeface="Calibri"/>
              </a:rPr>
              <a:t>Urban heat</a:t>
            </a:r>
          </a:p>
        </p:txBody>
      </p:sp>
      <p:sp>
        <p:nvSpPr>
          <p:cNvPr id="16" name="Rectangle 15">
            <a:extLst>
              <a:ext uri="{FF2B5EF4-FFF2-40B4-BE49-F238E27FC236}">
                <a16:creationId xmlns:a16="http://schemas.microsoft.com/office/drawing/2014/main" id="{5B9506A6-703E-0245-B816-2587A959B4B4}"/>
              </a:ext>
            </a:extLst>
          </p:cNvPr>
          <p:cNvSpPr/>
          <p:nvPr/>
        </p:nvSpPr>
        <p:spPr>
          <a:xfrm>
            <a:off x="0" y="6716698"/>
            <a:ext cx="12178787" cy="258350"/>
          </a:xfrm>
          <a:prstGeom prst="rect">
            <a:avLst/>
          </a:prstGeom>
          <a:solidFill>
            <a:srgbClr val="458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2439404A-A5F2-B449-B7B2-E5C4518573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88535" y="692696"/>
            <a:ext cx="2592041" cy="399860"/>
          </a:xfrm>
          <a:prstGeom prst="rect">
            <a:avLst/>
          </a:prstGeom>
        </p:spPr>
      </p:pic>
      <p:pic>
        <p:nvPicPr>
          <p:cNvPr id="6" name="Picture 5">
            <a:extLst>
              <a:ext uri="{FF2B5EF4-FFF2-40B4-BE49-F238E27FC236}">
                <a16:creationId xmlns:a16="http://schemas.microsoft.com/office/drawing/2014/main" id="{13148223-C54B-8A42-D5F1-AD8AB92AA159}"/>
              </a:ext>
            </a:extLst>
          </p:cNvPr>
          <p:cNvPicPr>
            <a:picLocks noChangeAspect="1"/>
          </p:cNvPicPr>
          <p:nvPr/>
        </p:nvPicPr>
        <p:blipFill>
          <a:blip r:embed="rId7"/>
          <a:stretch>
            <a:fillRect/>
          </a:stretch>
        </p:blipFill>
        <p:spPr>
          <a:xfrm>
            <a:off x="9331" y="57376"/>
            <a:ext cx="12192000" cy="6855220"/>
          </a:xfrm>
          <a:prstGeom prst="rect">
            <a:avLst/>
          </a:prstGeom>
        </p:spPr>
      </p:pic>
    </p:spTree>
    <p:extLst>
      <p:ext uri="{BB962C8B-B14F-4D97-AF65-F5344CB8AC3E}">
        <p14:creationId xmlns:p14="http://schemas.microsoft.com/office/powerpoint/2010/main" val="4017449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7EE568-F4CC-7848-9A6E-742B4F6E05FA}"/>
              </a:ext>
            </a:extLst>
          </p:cNvPr>
          <p:cNvPicPr>
            <a:picLocks/>
          </p:cNvPicPr>
          <p:nvPr/>
        </p:nvPicPr>
        <p:blipFill rotWithShape="1">
          <a:blip r:embed="rId3" cstate="screen">
            <a:alphaModFix amt="15000"/>
            <a:extLst>
              <a:ext uri="{BEBA8EAE-BF5A-486C-A8C5-ECC9F3942E4B}">
                <a14:imgProps xmlns:a14="http://schemas.microsoft.com/office/drawing/2010/main">
                  <a14:imgLayer r:embed="rId4">
                    <a14:imgEffect>
                      <a14:saturation sat="139000"/>
                    </a14:imgEffect>
                    <a14:imgEffect>
                      <a14:brightnessContrast contrast="25000"/>
                    </a14:imgEffect>
                  </a14:imgLayer>
                </a14:imgProps>
              </a:ext>
              <a:ext uri="{28A0092B-C50C-407E-A947-70E740481C1C}">
                <a14:useLocalDpi xmlns:a14="http://schemas.microsoft.com/office/drawing/2010/main"/>
              </a:ext>
            </a:extLst>
          </a:blip>
          <a:srcRect t="-6070" b="-2261"/>
          <a:stretch/>
        </p:blipFill>
        <p:spPr>
          <a:xfrm>
            <a:off x="-24679" y="764704"/>
            <a:ext cx="12204000" cy="6084000"/>
          </a:xfrm>
          <a:prstGeom prst="rect">
            <a:avLst/>
          </a:prstGeom>
        </p:spPr>
      </p:pic>
      <p:pic>
        <p:nvPicPr>
          <p:cNvPr id="11" name="Picture 10">
            <a:extLst>
              <a:ext uri="{FF2B5EF4-FFF2-40B4-BE49-F238E27FC236}">
                <a16:creationId xmlns:a16="http://schemas.microsoft.com/office/drawing/2014/main" id="{81A69404-FC0D-934B-97C0-3993FB82BC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 t="-3" r="493" b="65880"/>
          <a:stretch/>
        </p:blipFill>
        <p:spPr>
          <a:xfrm>
            <a:off x="0" y="-2385"/>
            <a:ext cx="12216680" cy="2381902"/>
          </a:xfrm>
          <a:prstGeom prst="rect">
            <a:avLst/>
          </a:prstGeom>
        </p:spPr>
      </p:pic>
      <p:sp>
        <p:nvSpPr>
          <p:cNvPr id="2" name="Title 1">
            <a:extLst>
              <a:ext uri="{FF2B5EF4-FFF2-40B4-BE49-F238E27FC236}">
                <a16:creationId xmlns:a16="http://schemas.microsoft.com/office/drawing/2014/main" id="{BC0DB313-B344-60EE-06F8-460EEF8E3249}"/>
              </a:ext>
            </a:extLst>
          </p:cNvPr>
          <p:cNvSpPr>
            <a:spLocks noGrp="1"/>
          </p:cNvSpPr>
          <p:nvPr>
            <p:ph type="title" idx="4294967295"/>
          </p:nvPr>
        </p:nvSpPr>
        <p:spPr>
          <a:xfrm>
            <a:off x="695400" y="476672"/>
            <a:ext cx="3456384" cy="877888"/>
          </a:xfrm>
        </p:spPr>
        <p:txBody>
          <a:bodyPr>
            <a:normAutofit/>
          </a:bodyPr>
          <a:lstStyle/>
          <a:p>
            <a:r>
              <a:rPr lang="fr-FR" sz="3200" b="1" dirty="0">
                <a:solidFill>
                  <a:schemeClr val="bg1"/>
                </a:solidFill>
                <a:latin typeface="+mn-lt"/>
              </a:rPr>
              <a:t>Introduction</a:t>
            </a:r>
            <a:endParaRPr lang="en-GB" sz="3200" b="1" dirty="0">
              <a:solidFill>
                <a:schemeClr val="bg1"/>
              </a:solidFill>
              <a:latin typeface="+mn-lt"/>
            </a:endParaRPr>
          </a:p>
        </p:txBody>
      </p:sp>
      <p:sp>
        <p:nvSpPr>
          <p:cNvPr id="16" name="Rectangle 15">
            <a:extLst>
              <a:ext uri="{FF2B5EF4-FFF2-40B4-BE49-F238E27FC236}">
                <a16:creationId xmlns:a16="http://schemas.microsoft.com/office/drawing/2014/main" id="{5B9506A6-703E-0245-B816-2587A959B4B4}"/>
              </a:ext>
            </a:extLst>
          </p:cNvPr>
          <p:cNvSpPr/>
          <p:nvPr/>
        </p:nvSpPr>
        <p:spPr>
          <a:xfrm>
            <a:off x="0" y="6716698"/>
            <a:ext cx="12178787" cy="258350"/>
          </a:xfrm>
          <a:prstGeom prst="rect">
            <a:avLst/>
          </a:prstGeom>
          <a:solidFill>
            <a:srgbClr val="458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5" name="Content Placeholder 2">
            <a:extLst>
              <a:ext uri="{FF2B5EF4-FFF2-40B4-BE49-F238E27FC236}">
                <a16:creationId xmlns:a16="http://schemas.microsoft.com/office/drawing/2014/main" id="{8A6AB624-51B2-F54C-9817-EB1AB7C2BB27}"/>
              </a:ext>
            </a:extLst>
          </p:cNvPr>
          <p:cNvSpPr txBox="1">
            <a:spLocks/>
          </p:cNvSpPr>
          <p:nvPr/>
        </p:nvSpPr>
        <p:spPr>
          <a:xfrm>
            <a:off x="7248128" y="2276872"/>
            <a:ext cx="432048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200" b="1" dirty="0">
                <a:solidFill>
                  <a:srgbClr val="005983"/>
                </a:solidFill>
              </a:rPr>
              <a:t>5 DestinE use-cases</a:t>
            </a:r>
          </a:p>
          <a:p>
            <a:pPr>
              <a:lnSpc>
                <a:spcPct val="100000"/>
              </a:lnSpc>
            </a:pPr>
            <a:r>
              <a:rPr lang="en-US" dirty="0">
                <a:solidFill>
                  <a:srgbClr val="005983"/>
                </a:solidFill>
              </a:rPr>
              <a:t>GFTS</a:t>
            </a:r>
          </a:p>
          <a:p>
            <a:pPr>
              <a:lnSpc>
                <a:spcPct val="100000"/>
              </a:lnSpc>
            </a:pPr>
            <a:r>
              <a:rPr lang="en-US" dirty="0">
                <a:solidFill>
                  <a:srgbClr val="005983"/>
                </a:solidFill>
              </a:rPr>
              <a:t>DESIDE</a:t>
            </a:r>
          </a:p>
          <a:p>
            <a:pPr>
              <a:lnSpc>
                <a:spcPct val="100000"/>
              </a:lnSpc>
            </a:pPr>
            <a:r>
              <a:rPr lang="en-US" dirty="0" err="1">
                <a:solidFill>
                  <a:srgbClr val="005983"/>
                </a:solidFill>
              </a:rPr>
              <a:t>CityNexus</a:t>
            </a:r>
            <a:endParaRPr lang="en-US" dirty="0">
              <a:solidFill>
                <a:srgbClr val="005983"/>
              </a:solidFill>
            </a:endParaRPr>
          </a:p>
          <a:p>
            <a:pPr>
              <a:lnSpc>
                <a:spcPct val="100000"/>
              </a:lnSpc>
            </a:pPr>
            <a:r>
              <a:rPr lang="en-US" dirty="0">
                <a:solidFill>
                  <a:srgbClr val="005983"/>
                </a:solidFill>
              </a:rPr>
              <a:t>DRE</a:t>
            </a:r>
          </a:p>
          <a:p>
            <a:pPr>
              <a:lnSpc>
                <a:spcPct val="100000"/>
              </a:lnSpc>
            </a:pPr>
            <a:r>
              <a:rPr lang="en-US" sz="3200" b="1" dirty="0">
                <a:solidFill>
                  <a:srgbClr val="005983"/>
                </a:solidFill>
              </a:rPr>
              <a:t>UrbanSquare</a:t>
            </a:r>
          </a:p>
          <a:p>
            <a:endParaRPr lang="en-US" dirty="0"/>
          </a:p>
        </p:txBody>
      </p:sp>
      <p:pic>
        <p:nvPicPr>
          <p:cNvPr id="12" name="Picture 11">
            <a:extLst>
              <a:ext uri="{FF2B5EF4-FFF2-40B4-BE49-F238E27FC236}">
                <a16:creationId xmlns:a16="http://schemas.microsoft.com/office/drawing/2014/main" id="{0AE383F5-AD7D-E249-82D4-DF6DDE387D4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88535" y="692696"/>
            <a:ext cx="2592041" cy="399860"/>
          </a:xfrm>
          <a:prstGeom prst="rect">
            <a:avLst/>
          </a:prstGeom>
        </p:spPr>
      </p:pic>
      <p:pic>
        <p:nvPicPr>
          <p:cNvPr id="5" name="Picture 4">
            <a:extLst>
              <a:ext uri="{FF2B5EF4-FFF2-40B4-BE49-F238E27FC236}">
                <a16:creationId xmlns:a16="http://schemas.microsoft.com/office/drawing/2014/main" id="{06329DCC-7064-471D-D85B-42ACD3757EC5}"/>
              </a:ext>
            </a:extLst>
          </p:cNvPr>
          <p:cNvPicPr>
            <a:picLocks noChangeAspect="1"/>
          </p:cNvPicPr>
          <p:nvPr/>
        </p:nvPicPr>
        <p:blipFill>
          <a:blip r:embed="rId7"/>
          <a:stretch>
            <a:fillRect/>
          </a:stretch>
        </p:blipFill>
        <p:spPr>
          <a:xfrm>
            <a:off x="1232616" y="2706586"/>
            <a:ext cx="4686954" cy="3543795"/>
          </a:xfrm>
          <a:prstGeom prst="rect">
            <a:avLst/>
          </a:prstGeom>
        </p:spPr>
      </p:pic>
    </p:spTree>
    <p:extLst>
      <p:ext uri="{BB962C8B-B14F-4D97-AF65-F5344CB8AC3E}">
        <p14:creationId xmlns:p14="http://schemas.microsoft.com/office/powerpoint/2010/main" val="31939466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7EE568-F4CC-7848-9A6E-742B4F6E05FA}"/>
              </a:ext>
            </a:extLst>
          </p:cNvPr>
          <p:cNvPicPr>
            <a:picLocks/>
          </p:cNvPicPr>
          <p:nvPr/>
        </p:nvPicPr>
        <p:blipFill rotWithShape="1">
          <a:blip r:embed="rId3" cstate="screen">
            <a:alphaModFix amt="15000"/>
            <a:extLst>
              <a:ext uri="{BEBA8EAE-BF5A-486C-A8C5-ECC9F3942E4B}">
                <a14:imgProps xmlns:a14="http://schemas.microsoft.com/office/drawing/2010/main">
                  <a14:imgLayer r:embed="rId4">
                    <a14:imgEffect>
                      <a14:saturation sat="139000"/>
                    </a14:imgEffect>
                    <a14:imgEffect>
                      <a14:brightnessContrast contrast="25000"/>
                    </a14:imgEffect>
                  </a14:imgLayer>
                </a14:imgProps>
              </a:ext>
              <a:ext uri="{28A0092B-C50C-407E-A947-70E740481C1C}">
                <a14:useLocalDpi xmlns:a14="http://schemas.microsoft.com/office/drawing/2010/main"/>
              </a:ext>
            </a:extLst>
          </a:blip>
          <a:srcRect t="-6070" b="-2261"/>
          <a:stretch/>
        </p:blipFill>
        <p:spPr>
          <a:xfrm>
            <a:off x="-24679" y="764704"/>
            <a:ext cx="12204000" cy="6084000"/>
          </a:xfrm>
          <a:prstGeom prst="rect">
            <a:avLst/>
          </a:prstGeom>
        </p:spPr>
      </p:pic>
      <p:pic>
        <p:nvPicPr>
          <p:cNvPr id="11" name="Picture 10">
            <a:extLst>
              <a:ext uri="{FF2B5EF4-FFF2-40B4-BE49-F238E27FC236}">
                <a16:creationId xmlns:a16="http://schemas.microsoft.com/office/drawing/2014/main" id="{81A69404-FC0D-934B-97C0-3993FB82BC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 t="-3" r="493" b="65880"/>
          <a:stretch/>
        </p:blipFill>
        <p:spPr>
          <a:xfrm>
            <a:off x="0" y="-2385"/>
            <a:ext cx="12216680" cy="2381902"/>
          </a:xfrm>
          <a:prstGeom prst="rect">
            <a:avLst/>
          </a:prstGeom>
        </p:spPr>
      </p:pic>
      <p:sp>
        <p:nvSpPr>
          <p:cNvPr id="2" name="Title 1">
            <a:extLst>
              <a:ext uri="{FF2B5EF4-FFF2-40B4-BE49-F238E27FC236}">
                <a16:creationId xmlns:a16="http://schemas.microsoft.com/office/drawing/2014/main" id="{BC0DB313-B344-60EE-06F8-460EEF8E3249}"/>
              </a:ext>
            </a:extLst>
          </p:cNvPr>
          <p:cNvSpPr>
            <a:spLocks noGrp="1"/>
          </p:cNvSpPr>
          <p:nvPr>
            <p:ph type="title" idx="4294967295"/>
          </p:nvPr>
        </p:nvSpPr>
        <p:spPr>
          <a:xfrm>
            <a:off x="695400" y="476672"/>
            <a:ext cx="6048672" cy="877888"/>
          </a:xfrm>
        </p:spPr>
        <p:txBody>
          <a:bodyPr>
            <a:noAutofit/>
          </a:bodyPr>
          <a:lstStyle/>
          <a:p>
            <a:pPr>
              <a:lnSpc>
                <a:spcPct val="80000"/>
              </a:lnSpc>
              <a:spcBef>
                <a:spcPts val="0"/>
              </a:spcBef>
              <a:buClr>
                <a:schemeClr val="lt1"/>
              </a:buClr>
              <a:buSzPct val="100000"/>
            </a:pPr>
            <a:r>
              <a:rPr lang="en-US" sz="3200" b="1" dirty="0">
                <a:solidFill>
                  <a:schemeClr val="lt1"/>
                </a:solidFill>
                <a:latin typeface="Calibri"/>
                <a:ea typeface="Calibri"/>
                <a:cs typeface="Calibri"/>
              </a:rPr>
              <a:t>Urban heat</a:t>
            </a:r>
          </a:p>
        </p:txBody>
      </p:sp>
      <p:sp>
        <p:nvSpPr>
          <p:cNvPr id="16" name="Rectangle 15">
            <a:extLst>
              <a:ext uri="{FF2B5EF4-FFF2-40B4-BE49-F238E27FC236}">
                <a16:creationId xmlns:a16="http://schemas.microsoft.com/office/drawing/2014/main" id="{5B9506A6-703E-0245-B816-2587A959B4B4}"/>
              </a:ext>
            </a:extLst>
          </p:cNvPr>
          <p:cNvSpPr/>
          <p:nvPr/>
        </p:nvSpPr>
        <p:spPr>
          <a:xfrm>
            <a:off x="0" y="6716698"/>
            <a:ext cx="12178787" cy="258350"/>
          </a:xfrm>
          <a:prstGeom prst="rect">
            <a:avLst/>
          </a:prstGeom>
          <a:solidFill>
            <a:srgbClr val="458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2439404A-A5F2-B449-B7B2-E5C4518573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88535" y="692696"/>
            <a:ext cx="2592041" cy="399860"/>
          </a:xfrm>
          <a:prstGeom prst="rect">
            <a:avLst/>
          </a:prstGeom>
        </p:spPr>
      </p:pic>
      <p:pic>
        <p:nvPicPr>
          <p:cNvPr id="6" name="Picture 5">
            <a:extLst>
              <a:ext uri="{FF2B5EF4-FFF2-40B4-BE49-F238E27FC236}">
                <a16:creationId xmlns:a16="http://schemas.microsoft.com/office/drawing/2014/main" id="{13148223-C54B-8A42-D5F1-AD8AB92AA159}"/>
              </a:ext>
            </a:extLst>
          </p:cNvPr>
          <p:cNvPicPr>
            <a:picLocks noChangeAspect="1"/>
          </p:cNvPicPr>
          <p:nvPr/>
        </p:nvPicPr>
        <p:blipFill>
          <a:blip r:embed="rId7"/>
          <a:stretch>
            <a:fillRect/>
          </a:stretch>
        </p:blipFill>
        <p:spPr>
          <a:xfrm>
            <a:off x="9331" y="57376"/>
            <a:ext cx="12192000" cy="6855220"/>
          </a:xfrm>
          <a:prstGeom prst="rect">
            <a:avLst/>
          </a:prstGeom>
        </p:spPr>
      </p:pic>
      <p:pic>
        <p:nvPicPr>
          <p:cNvPr id="8" name="Picture 7">
            <a:extLst>
              <a:ext uri="{FF2B5EF4-FFF2-40B4-BE49-F238E27FC236}">
                <a16:creationId xmlns:a16="http://schemas.microsoft.com/office/drawing/2014/main" id="{9EF6C3AE-245C-ABD9-2D90-742A7C7F42DC}"/>
              </a:ext>
            </a:extLst>
          </p:cNvPr>
          <p:cNvPicPr>
            <a:picLocks noChangeAspect="1"/>
          </p:cNvPicPr>
          <p:nvPr/>
        </p:nvPicPr>
        <p:blipFill>
          <a:blip r:embed="rId8"/>
          <a:stretch>
            <a:fillRect/>
          </a:stretch>
        </p:blipFill>
        <p:spPr>
          <a:xfrm>
            <a:off x="0" y="1390"/>
            <a:ext cx="12192000" cy="6855220"/>
          </a:xfrm>
          <a:prstGeom prst="rect">
            <a:avLst/>
          </a:prstGeom>
        </p:spPr>
      </p:pic>
    </p:spTree>
    <p:extLst>
      <p:ext uri="{BB962C8B-B14F-4D97-AF65-F5344CB8AC3E}">
        <p14:creationId xmlns:p14="http://schemas.microsoft.com/office/powerpoint/2010/main" val="1627609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7EE568-F4CC-7848-9A6E-742B4F6E05FA}"/>
              </a:ext>
            </a:extLst>
          </p:cNvPr>
          <p:cNvPicPr>
            <a:picLocks/>
          </p:cNvPicPr>
          <p:nvPr/>
        </p:nvPicPr>
        <p:blipFill rotWithShape="1">
          <a:blip r:embed="rId3" cstate="screen">
            <a:alphaModFix amt="15000"/>
            <a:extLst>
              <a:ext uri="{BEBA8EAE-BF5A-486C-A8C5-ECC9F3942E4B}">
                <a14:imgProps xmlns:a14="http://schemas.microsoft.com/office/drawing/2010/main">
                  <a14:imgLayer r:embed="rId4">
                    <a14:imgEffect>
                      <a14:saturation sat="139000"/>
                    </a14:imgEffect>
                    <a14:imgEffect>
                      <a14:brightnessContrast contrast="25000"/>
                    </a14:imgEffect>
                  </a14:imgLayer>
                </a14:imgProps>
              </a:ext>
              <a:ext uri="{28A0092B-C50C-407E-A947-70E740481C1C}">
                <a14:useLocalDpi xmlns:a14="http://schemas.microsoft.com/office/drawing/2010/main"/>
              </a:ext>
            </a:extLst>
          </a:blip>
          <a:srcRect t="-6070" b="-2261"/>
          <a:stretch/>
        </p:blipFill>
        <p:spPr>
          <a:xfrm>
            <a:off x="-24679" y="764704"/>
            <a:ext cx="12204000" cy="6084000"/>
          </a:xfrm>
          <a:prstGeom prst="rect">
            <a:avLst/>
          </a:prstGeom>
        </p:spPr>
      </p:pic>
      <p:pic>
        <p:nvPicPr>
          <p:cNvPr id="11" name="Picture 10">
            <a:extLst>
              <a:ext uri="{FF2B5EF4-FFF2-40B4-BE49-F238E27FC236}">
                <a16:creationId xmlns:a16="http://schemas.microsoft.com/office/drawing/2014/main" id="{81A69404-FC0D-934B-97C0-3993FB82BC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 t="-3" r="493" b="65880"/>
          <a:stretch/>
        </p:blipFill>
        <p:spPr>
          <a:xfrm>
            <a:off x="0" y="-2385"/>
            <a:ext cx="12216680" cy="2381902"/>
          </a:xfrm>
          <a:prstGeom prst="rect">
            <a:avLst/>
          </a:prstGeom>
        </p:spPr>
      </p:pic>
      <p:sp>
        <p:nvSpPr>
          <p:cNvPr id="2" name="Title 1">
            <a:extLst>
              <a:ext uri="{FF2B5EF4-FFF2-40B4-BE49-F238E27FC236}">
                <a16:creationId xmlns:a16="http://schemas.microsoft.com/office/drawing/2014/main" id="{BC0DB313-B344-60EE-06F8-460EEF8E3249}"/>
              </a:ext>
            </a:extLst>
          </p:cNvPr>
          <p:cNvSpPr>
            <a:spLocks noGrp="1"/>
          </p:cNvSpPr>
          <p:nvPr>
            <p:ph type="title" idx="4294967295"/>
          </p:nvPr>
        </p:nvSpPr>
        <p:spPr>
          <a:xfrm>
            <a:off x="695400" y="476672"/>
            <a:ext cx="6048672" cy="877888"/>
          </a:xfrm>
        </p:spPr>
        <p:txBody>
          <a:bodyPr>
            <a:noAutofit/>
          </a:bodyPr>
          <a:lstStyle/>
          <a:p>
            <a:pPr>
              <a:lnSpc>
                <a:spcPct val="80000"/>
              </a:lnSpc>
              <a:spcBef>
                <a:spcPts val="0"/>
              </a:spcBef>
              <a:buClr>
                <a:schemeClr val="lt1"/>
              </a:buClr>
              <a:buSzPct val="100000"/>
            </a:pPr>
            <a:r>
              <a:rPr lang="en-US" sz="3200" b="1" dirty="0">
                <a:solidFill>
                  <a:schemeClr val="lt1"/>
                </a:solidFill>
                <a:latin typeface="Calibri"/>
                <a:ea typeface="Calibri"/>
                <a:cs typeface="Calibri"/>
              </a:rPr>
              <a:t>Urban heat</a:t>
            </a:r>
          </a:p>
        </p:txBody>
      </p:sp>
      <p:sp>
        <p:nvSpPr>
          <p:cNvPr id="16" name="Rectangle 15">
            <a:extLst>
              <a:ext uri="{FF2B5EF4-FFF2-40B4-BE49-F238E27FC236}">
                <a16:creationId xmlns:a16="http://schemas.microsoft.com/office/drawing/2014/main" id="{5B9506A6-703E-0245-B816-2587A959B4B4}"/>
              </a:ext>
            </a:extLst>
          </p:cNvPr>
          <p:cNvSpPr/>
          <p:nvPr/>
        </p:nvSpPr>
        <p:spPr>
          <a:xfrm>
            <a:off x="0" y="6716698"/>
            <a:ext cx="12178787" cy="258350"/>
          </a:xfrm>
          <a:prstGeom prst="rect">
            <a:avLst/>
          </a:prstGeom>
          <a:solidFill>
            <a:srgbClr val="458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2439404A-A5F2-B449-B7B2-E5C4518573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88535" y="692696"/>
            <a:ext cx="2592041" cy="399860"/>
          </a:xfrm>
          <a:prstGeom prst="rect">
            <a:avLst/>
          </a:prstGeom>
        </p:spPr>
      </p:pic>
      <p:pic>
        <p:nvPicPr>
          <p:cNvPr id="6" name="Picture 5">
            <a:extLst>
              <a:ext uri="{FF2B5EF4-FFF2-40B4-BE49-F238E27FC236}">
                <a16:creationId xmlns:a16="http://schemas.microsoft.com/office/drawing/2014/main" id="{13148223-C54B-8A42-D5F1-AD8AB92AA159}"/>
              </a:ext>
            </a:extLst>
          </p:cNvPr>
          <p:cNvPicPr>
            <a:picLocks noChangeAspect="1"/>
          </p:cNvPicPr>
          <p:nvPr/>
        </p:nvPicPr>
        <p:blipFill>
          <a:blip r:embed="rId7"/>
          <a:stretch>
            <a:fillRect/>
          </a:stretch>
        </p:blipFill>
        <p:spPr>
          <a:xfrm>
            <a:off x="9331" y="57376"/>
            <a:ext cx="12192000" cy="6855220"/>
          </a:xfrm>
          <a:prstGeom prst="rect">
            <a:avLst/>
          </a:prstGeom>
        </p:spPr>
      </p:pic>
      <p:pic>
        <p:nvPicPr>
          <p:cNvPr id="8" name="Picture 7">
            <a:extLst>
              <a:ext uri="{FF2B5EF4-FFF2-40B4-BE49-F238E27FC236}">
                <a16:creationId xmlns:a16="http://schemas.microsoft.com/office/drawing/2014/main" id="{9EF6C3AE-245C-ABD9-2D90-742A7C7F42DC}"/>
              </a:ext>
            </a:extLst>
          </p:cNvPr>
          <p:cNvPicPr>
            <a:picLocks noChangeAspect="1"/>
          </p:cNvPicPr>
          <p:nvPr/>
        </p:nvPicPr>
        <p:blipFill>
          <a:blip r:embed="rId8"/>
          <a:stretch>
            <a:fillRect/>
          </a:stretch>
        </p:blipFill>
        <p:spPr>
          <a:xfrm>
            <a:off x="0" y="1390"/>
            <a:ext cx="12192000" cy="6855220"/>
          </a:xfrm>
          <a:prstGeom prst="rect">
            <a:avLst/>
          </a:prstGeom>
        </p:spPr>
      </p:pic>
      <p:pic>
        <p:nvPicPr>
          <p:cNvPr id="4" name="Picture 3">
            <a:extLst>
              <a:ext uri="{FF2B5EF4-FFF2-40B4-BE49-F238E27FC236}">
                <a16:creationId xmlns:a16="http://schemas.microsoft.com/office/drawing/2014/main" id="{67722F82-C90A-0B0A-0EA9-CA00782194C7}"/>
              </a:ext>
            </a:extLst>
          </p:cNvPr>
          <p:cNvPicPr>
            <a:picLocks noChangeAspect="1"/>
          </p:cNvPicPr>
          <p:nvPr/>
        </p:nvPicPr>
        <p:blipFill>
          <a:blip r:embed="rId9"/>
          <a:stretch>
            <a:fillRect/>
          </a:stretch>
        </p:blipFill>
        <p:spPr>
          <a:xfrm>
            <a:off x="0" y="1390"/>
            <a:ext cx="12192000" cy="6855220"/>
          </a:xfrm>
          <a:prstGeom prst="rect">
            <a:avLst/>
          </a:prstGeom>
        </p:spPr>
      </p:pic>
    </p:spTree>
    <p:extLst>
      <p:ext uri="{BB962C8B-B14F-4D97-AF65-F5344CB8AC3E}">
        <p14:creationId xmlns:p14="http://schemas.microsoft.com/office/powerpoint/2010/main" val="13463302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7EE568-F4CC-7848-9A6E-742B4F6E05FA}"/>
              </a:ext>
            </a:extLst>
          </p:cNvPr>
          <p:cNvPicPr>
            <a:picLocks/>
          </p:cNvPicPr>
          <p:nvPr/>
        </p:nvPicPr>
        <p:blipFill rotWithShape="1">
          <a:blip r:embed="rId3" cstate="screen">
            <a:alphaModFix amt="15000"/>
            <a:extLst>
              <a:ext uri="{BEBA8EAE-BF5A-486C-A8C5-ECC9F3942E4B}">
                <a14:imgProps xmlns:a14="http://schemas.microsoft.com/office/drawing/2010/main">
                  <a14:imgLayer r:embed="rId4">
                    <a14:imgEffect>
                      <a14:saturation sat="139000"/>
                    </a14:imgEffect>
                    <a14:imgEffect>
                      <a14:brightnessContrast contrast="25000"/>
                    </a14:imgEffect>
                  </a14:imgLayer>
                </a14:imgProps>
              </a:ext>
              <a:ext uri="{28A0092B-C50C-407E-A947-70E740481C1C}">
                <a14:useLocalDpi xmlns:a14="http://schemas.microsoft.com/office/drawing/2010/main"/>
              </a:ext>
            </a:extLst>
          </a:blip>
          <a:srcRect t="-6070" b="-2261"/>
          <a:stretch/>
        </p:blipFill>
        <p:spPr>
          <a:xfrm>
            <a:off x="-25213" y="722714"/>
            <a:ext cx="12204000" cy="6084000"/>
          </a:xfrm>
          <a:prstGeom prst="rect">
            <a:avLst/>
          </a:prstGeom>
        </p:spPr>
      </p:pic>
      <p:pic>
        <p:nvPicPr>
          <p:cNvPr id="11" name="Picture 10">
            <a:extLst>
              <a:ext uri="{FF2B5EF4-FFF2-40B4-BE49-F238E27FC236}">
                <a16:creationId xmlns:a16="http://schemas.microsoft.com/office/drawing/2014/main" id="{81A69404-FC0D-934B-97C0-3993FB82BC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 t="-3" r="493" b="65880"/>
          <a:stretch/>
        </p:blipFill>
        <p:spPr>
          <a:xfrm>
            <a:off x="0" y="-2385"/>
            <a:ext cx="12216680" cy="2381902"/>
          </a:xfrm>
          <a:prstGeom prst="rect">
            <a:avLst/>
          </a:prstGeom>
        </p:spPr>
      </p:pic>
      <p:sp>
        <p:nvSpPr>
          <p:cNvPr id="2" name="Title 1">
            <a:extLst>
              <a:ext uri="{FF2B5EF4-FFF2-40B4-BE49-F238E27FC236}">
                <a16:creationId xmlns:a16="http://schemas.microsoft.com/office/drawing/2014/main" id="{BC0DB313-B344-60EE-06F8-460EEF8E3249}"/>
              </a:ext>
            </a:extLst>
          </p:cNvPr>
          <p:cNvSpPr>
            <a:spLocks noGrp="1"/>
          </p:cNvSpPr>
          <p:nvPr>
            <p:ph type="title" idx="4294967295"/>
          </p:nvPr>
        </p:nvSpPr>
        <p:spPr>
          <a:xfrm>
            <a:off x="695400" y="476672"/>
            <a:ext cx="6048672" cy="877888"/>
          </a:xfrm>
        </p:spPr>
        <p:txBody>
          <a:bodyPr>
            <a:noAutofit/>
          </a:bodyPr>
          <a:lstStyle/>
          <a:p>
            <a:r>
              <a:rPr lang="en-US" sz="3200" b="1" dirty="0">
                <a:solidFill>
                  <a:schemeClr val="bg1"/>
                </a:solidFill>
                <a:latin typeface="+mn-lt"/>
              </a:rPr>
              <a:t>Urban heat</a:t>
            </a:r>
          </a:p>
        </p:txBody>
      </p:sp>
      <p:sp>
        <p:nvSpPr>
          <p:cNvPr id="16" name="Rectangle 15">
            <a:extLst>
              <a:ext uri="{FF2B5EF4-FFF2-40B4-BE49-F238E27FC236}">
                <a16:creationId xmlns:a16="http://schemas.microsoft.com/office/drawing/2014/main" id="{5B9506A6-703E-0245-B816-2587A959B4B4}"/>
              </a:ext>
            </a:extLst>
          </p:cNvPr>
          <p:cNvSpPr/>
          <p:nvPr/>
        </p:nvSpPr>
        <p:spPr>
          <a:xfrm>
            <a:off x="0" y="6716698"/>
            <a:ext cx="12178787" cy="258350"/>
          </a:xfrm>
          <a:prstGeom prst="rect">
            <a:avLst/>
          </a:prstGeom>
          <a:solidFill>
            <a:srgbClr val="458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2">
            <a:extLst>
              <a:ext uri="{FF2B5EF4-FFF2-40B4-BE49-F238E27FC236}">
                <a16:creationId xmlns:a16="http://schemas.microsoft.com/office/drawing/2014/main" id="{25079812-B9DD-5B4D-80F2-B7749DDA708B}"/>
              </a:ext>
            </a:extLst>
          </p:cNvPr>
          <p:cNvSpPr txBox="1">
            <a:spLocks/>
          </p:cNvSpPr>
          <p:nvPr/>
        </p:nvSpPr>
        <p:spPr>
          <a:xfrm>
            <a:off x="1053008" y="2246014"/>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b="1" dirty="0">
                <a:solidFill>
                  <a:srgbClr val="005983"/>
                </a:solidFill>
              </a:rPr>
              <a:t>Next steps</a:t>
            </a:r>
            <a:endParaRPr lang="en-US" dirty="0">
              <a:solidFill>
                <a:srgbClr val="005983"/>
              </a:solidFill>
            </a:endParaRPr>
          </a:p>
        </p:txBody>
      </p:sp>
      <p:pic>
        <p:nvPicPr>
          <p:cNvPr id="14" name="Picture 13">
            <a:extLst>
              <a:ext uri="{FF2B5EF4-FFF2-40B4-BE49-F238E27FC236}">
                <a16:creationId xmlns:a16="http://schemas.microsoft.com/office/drawing/2014/main" id="{2439404A-A5F2-B449-B7B2-E5C4518573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88535" y="692696"/>
            <a:ext cx="2592041" cy="399860"/>
          </a:xfrm>
          <a:prstGeom prst="rect">
            <a:avLst/>
          </a:prstGeom>
        </p:spPr>
      </p:pic>
      <p:sp>
        <p:nvSpPr>
          <p:cNvPr id="3" name="Content Placeholder 2">
            <a:extLst>
              <a:ext uri="{FF2B5EF4-FFF2-40B4-BE49-F238E27FC236}">
                <a16:creationId xmlns:a16="http://schemas.microsoft.com/office/drawing/2014/main" id="{12DFC1CF-52A4-A865-6DDB-EB7A28E66DF4}"/>
              </a:ext>
            </a:extLst>
          </p:cNvPr>
          <p:cNvSpPr txBox="1">
            <a:spLocks/>
          </p:cNvSpPr>
          <p:nvPr/>
        </p:nvSpPr>
        <p:spPr>
          <a:xfrm>
            <a:off x="1053008" y="2996952"/>
            <a:ext cx="10515600" cy="3600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400" b="1" dirty="0">
                <a:solidFill>
                  <a:srgbClr val="005983"/>
                </a:solidFill>
              </a:rPr>
              <a:t>Data</a:t>
            </a:r>
          </a:p>
          <a:p>
            <a:pPr lvl="1">
              <a:lnSpc>
                <a:spcPct val="100000"/>
              </a:lnSpc>
            </a:pPr>
            <a:r>
              <a:rPr lang="en-GB" sz="2000" dirty="0">
                <a:solidFill>
                  <a:srgbClr val="005983"/>
                </a:solidFill>
              </a:rPr>
              <a:t>Historical and projection data from ERA5, Landsat, and DestinE Climate Change DT.</a:t>
            </a:r>
          </a:p>
          <a:p>
            <a:pPr>
              <a:lnSpc>
                <a:spcPct val="100000"/>
              </a:lnSpc>
            </a:pPr>
            <a:r>
              <a:rPr lang="en-GB" sz="2400" b="1" dirty="0">
                <a:solidFill>
                  <a:srgbClr val="005983"/>
                </a:solidFill>
              </a:rPr>
              <a:t>Modelling</a:t>
            </a:r>
            <a:endParaRPr lang="en-GB" sz="2400" dirty="0">
              <a:solidFill>
                <a:srgbClr val="005983"/>
              </a:solidFill>
            </a:endParaRPr>
          </a:p>
          <a:p>
            <a:pPr lvl="1">
              <a:lnSpc>
                <a:spcPct val="100000"/>
              </a:lnSpc>
            </a:pPr>
            <a:r>
              <a:rPr lang="en-GB" sz="2000" dirty="0">
                <a:solidFill>
                  <a:srgbClr val="005983"/>
                </a:solidFill>
              </a:rPr>
              <a:t>Pixel-wise linear regression models to link air temperature to ground surface temperature. </a:t>
            </a:r>
          </a:p>
          <a:p>
            <a:pPr lvl="1">
              <a:lnSpc>
                <a:spcPct val="100000"/>
              </a:lnSpc>
            </a:pPr>
            <a:r>
              <a:rPr lang="en-GB" sz="2000" dirty="0">
                <a:solidFill>
                  <a:srgbClr val="005983"/>
                </a:solidFill>
              </a:rPr>
              <a:t>Determine the urban heat island extent according to air temperature conditions</a:t>
            </a:r>
          </a:p>
          <a:p>
            <a:pPr>
              <a:lnSpc>
                <a:spcPct val="100000"/>
              </a:lnSpc>
            </a:pPr>
            <a:r>
              <a:rPr lang="en-US" sz="2400" b="1" dirty="0">
                <a:solidFill>
                  <a:srgbClr val="005983"/>
                </a:solidFill>
              </a:rPr>
              <a:t>Projections</a:t>
            </a:r>
          </a:p>
          <a:p>
            <a:pPr lvl="1">
              <a:lnSpc>
                <a:spcPct val="100000"/>
              </a:lnSpc>
            </a:pPr>
            <a:r>
              <a:rPr lang="en-US" sz="2000" dirty="0">
                <a:solidFill>
                  <a:srgbClr val="005983"/>
                </a:solidFill>
              </a:rPr>
              <a:t>Annual days exceeding 30°C, 35°C, 40°C, and 45°C according to Climate DT scenarios</a:t>
            </a:r>
          </a:p>
          <a:p>
            <a:pPr lvl="1">
              <a:lnSpc>
                <a:spcPct val="100000"/>
              </a:lnSpc>
            </a:pPr>
            <a:r>
              <a:rPr lang="en-US" sz="2000" dirty="0">
                <a:solidFill>
                  <a:srgbClr val="005983"/>
                </a:solidFill>
              </a:rPr>
              <a:t>Urban heat island projections under the probable future conditions</a:t>
            </a:r>
          </a:p>
          <a:p>
            <a:pPr>
              <a:lnSpc>
                <a:spcPct val="100000"/>
              </a:lnSpc>
            </a:pPr>
            <a:endParaRPr lang="en-US" sz="2400" dirty="0">
              <a:solidFill>
                <a:srgbClr val="005983"/>
              </a:solidFill>
            </a:endParaRPr>
          </a:p>
          <a:p>
            <a:pPr>
              <a:lnSpc>
                <a:spcPct val="100000"/>
              </a:lnSpc>
            </a:pPr>
            <a:endParaRPr lang="en-GB" sz="2400" b="1" dirty="0">
              <a:solidFill>
                <a:srgbClr val="005983"/>
              </a:solidFill>
            </a:endParaRPr>
          </a:p>
          <a:p>
            <a:pPr>
              <a:lnSpc>
                <a:spcPct val="100000"/>
              </a:lnSpc>
            </a:pPr>
            <a:endParaRPr lang="en-GB" sz="2400" dirty="0">
              <a:solidFill>
                <a:srgbClr val="005983"/>
              </a:solidFill>
            </a:endParaRPr>
          </a:p>
        </p:txBody>
      </p:sp>
    </p:spTree>
    <p:extLst>
      <p:ext uri="{BB962C8B-B14F-4D97-AF65-F5344CB8AC3E}">
        <p14:creationId xmlns:p14="http://schemas.microsoft.com/office/powerpoint/2010/main" val="38199729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Google Shape;506;p27"/>
          <p:cNvPicPr preferRelativeResize="0"/>
          <p:nvPr/>
        </p:nvPicPr>
        <p:blipFill rotWithShape="1">
          <a:blip r:embed="rId3">
            <a:alphaModFix amt="15000"/>
          </a:blip>
          <a:srcRect t="-6070" b="-2261"/>
          <a:stretch/>
        </p:blipFill>
        <p:spPr>
          <a:xfrm>
            <a:off x="-24679" y="764704"/>
            <a:ext cx="12204000" cy="6084000"/>
          </a:xfrm>
          <a:prstGeom prst="rect">
            <a:avLst/>
          </a:prstGeom>
          <a:noFill/>
          <a:ln>
            <a:noFill/>
          </a:ln>
        </p:spPr>
      </p:pic>
      <p:pic>
        <p:nvPicPr>
          <p:cNvPr id="507" name="Google Shape;507;p27"/>
          <p:cNvPicPr preferRelativeResize="0"/>
          <p:nvPr/>
        </p:nvPicPr>
        <p:blipFill rotWithShape="1">
          <a:blip r:embed="rId4">
            <a:alphaModFix/>
          </a:blip>
          <a:srcRect l="-1" t="-3" r="492" b="65880"/>
          <a:stretch/>
        </p:blipFill>
        <p:spPr>
          <a:xfrm>
            <a:off x="0" y="-2385"/>
            <a:ext cx="12216680" cy="2381902"/>
          </a:xfrm>
          <a:prstGeom prst="rect">
            <a:avLst/>
          </a:prstGeom>
          <a:noFill/>
          <a:ln>
            <a:noFill/>
          </a:ln>
        </p:spPr>
      </p:pic>
      <p:sp>
        <p:nvSpPr>
          <p:cNvPr id="508" name="Google Shape;508;p27"/>
          <p:cNvSpPr txBox="1">
            <a:spLocks noGrp="1"/>
          </p:cNvSpPr>
          <p:nvPr>
            <p:ph type="title" idx="4294967295"/>
          </p:nvPr>
        </p:nvSpPr>
        <p:spPr>
          <a:xfrm>
            <a:off x="695400" y="476672"/>
            <a:ext cx="6048672" cy="87788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Calibri"/>
              <a:buNone/>
            </a:pPr>
            <a:r>
              <a:rPr lang="en-US" sz="3200" b="1" dirty="0">
                <a:solidFill>
                  <a:schemeClr val="lt1"/>
                </a:solidFill>
                <a:latin typeface="Calibri"/>
                <a:ea typeface="Calibri"/>
                <a:cs typeface="Calibri"/>
                <a:sym typeface="Calibri"/>
              </a:rPr>
              <a:t>The plan for scale-up</a:t>
            </a:r>
            <a:endParaRPr sz="3200" b="1" dirty="0">
              <a:solidFill>
                <a:schemeClr val="lt1"/>
              </a:solidFill>
              <a:latin typeface="Calibri"/>
              <a:ea typeface="Calibri"/>
              <a:cs typeface="Calibri"/>
              <a:sym typeface="Calibri"/>
            </a:endParaRPr>
          </a:p>
        </p:txBody>
      </p:sp>
      <p:sp>
        <p:nvSpPr>
          <p:cNvPr id="509" name="Google Shape;509;p27"/>
          <p:cNvSpPr/>
          <p:nvPr/>
        </p:nvSpPr>
        <p:spPr>
          <a:xfrm>
            <a:off x="0" y="6716698"/>
            <a:ext cx="12178787" cy="258350"/>
          </a:xfrm>
          <a:prstGeom prst="rect">
            <a:avLst/>
          </a:prstGeom>
          <a:solidFill>
            <a:srgbClr val="458F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0" name="Google Shape;510;p27"/>
          <p:cNvSpPr txBox="1"/>
          <p:nvPr/>
        </p:nvSpPr>
        <p:spPr>
          <a:xfrm>
            <a:off x="1053008" y="2246014"/>
            <a:ext cx="10515600" cy="43513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983"/>
              </a:buClr>
              <a:buSzPts val="2800"/>
              <a:buFont typeface="Arial"/>
              <a:buNone/>
            </a:pPr>
            <a:r>
              <a:rPr lang="en-US" sz="2800" b="1" dirty="0">
                <a:solidFill>
                  <a:srgbClr val="005983"/>
                </a:solidFill>
                <a:latin typeface="Calibri"/>
                <a:ea typeface="Calibri"/>
                <a:cs typeface="Calibri"/>
                <a:sym typeface="Calibri"/>
              </a:rPr>
              <a:t>How </a:t>
            </a:r>
            <a:r>
              <a:rPr lang="en-US" sz="2800" b="1" dirty="0" err="1">
                <a:solidFill>
                  <a:srgbClr val="005983"/>
                </a:solidFill>
                <a:latin typeface="Calibri"/>
                <a:ea typeface="Calibri"/>
                <a:cs typeface="Calibri"/>
                <a:sym typeface="Calibri"/>
              </a:rPr>
              <a:t>UrbanSquare</a:t>
            </a:r>
            <a:r>
              <a:rPr lang="en-US" sz="2800" b="1" dirty="0">
                <a:solidFill>
                  <a:srgbClr val="005983"/>
                </a:solidFill>
                <a:latin typeface="Calibri"/>
                <a:ea typeface="Calibri"/>
                <a:cs typeface="Calibri"/>
                <a:sym typeface="Calibri"/>
              </a:rPr>
              <a:t> can have a wider impact</a:t>
            </a:r>
          </a:p>
          <a:p>
            <a:pPr marL="0" marR="0" lvl="0" indent="0" algn="l" rtl="0">
              <a:lnSpc>
                <a:spcPct val="100000"/>
              </a:lnSpc>
              <a:spcBef>
                <a:spcPts val="0"/>
              </a:spcBef>
              <a:spcAft>
                <a:spcPts val="0"/>
              </a:spcAft>
              <a:buClr>
                <a:srgbClr val="005983"/>
              </a:buClr>
              <a:buSzPts val="2800"/>
              <a:buFont typeface="Arial"/>
              <a:buNone/>
            </a:pPr>
            <a:endParaRPr lang="en-US" sz="2000" b="1" dirty="0">
              <a:solidFill>
                <a:srgbClr val="005983"/>
              </a:solidFill>
              <a:latin typeface="Calibri"/>
              <a:cs typeface="Calibri"/>
              <a:sym typeface="Calibri"/>
            </a:endParaRPr>
          </a:p>
          <a:p>
            <a:pPr marL="457200" marR="0" lvl="0" indent="-457200" algn="l" rtl="0">
              <a:lnSpc>
                <a:spcPct val="100000"/>
              </a:lnSpc>
              <a:spcBef>
                <a:spcPts val="0"/>
              </a:spcBef>
              <a:spcAft>
                <a:spcPts val="1800"/>
              </a:spcAft>
              <a:buClr>
                <a:srgbClr val="005983"/>
              </a:buClr>
              <a:buSzPts val="2800"/>
              <a:buFont typeface="Arial" panose="020B0604020202020204" pitchFamily="34" charset="0"/>
              <a:buChar char="•"/>
            </a:pPr>
            <a:r>
              <a:rPr lang="en-US" sz="2400" dirty="0">
                <a:solidFill>
                  <a:srgbClr val="005983"/>
                </a:solidFill>
                <a:latin typeface="Calibri"/>
                <a:cs typeface="Calibri"/>
                <a:sym typeface="Calibri"/>
              </a:rPr>
              <a:t>Coherent, integrated offering, defined by user needs</a:t>
            </a:r>
          </a:p>
          <a:p>
            <a:pPr marL="457200" marR="0" lvl="0" indent="-457200" algn="l" rtl="0">
              <a:lnSpc>
                <a:spcPct val="100000"/>
              </a:lnSpc>
              <a:spcBef>
                <a:spcPts val="0"/>
              </a:spcBef>
              <a:spcAft>
                <a:spcPts val="1800"/>
              </a:spcAft>
              <a:buClr>
                <a:srgbClr val="005983"/>
              </a:buClr>
              <a:buSzPts val="2800"/>
              <a:buFont typeface="Arial" panose="020B0604020202020204" pitchFamily="34" charset="0"/>
              <a:buChar char="•"/>
            </a:pPr>
            <a:r>
              <a:rPr lang="en-US" sz="2400" dirty="0">
                <a:solidFill>
                  <a:srgbClr val="005983"/>
                </a:solidFill>
                <a:latin typeface="Calibri"/>
                <a:cs typeface="Calibri"/>
                <a:sym typeface="Calibri"/>
              </a:rPr>
              <a:t>Building trust and providing evidence of the accuracy available</a:t>
            </a:r>
          </a:p>
          <a:p>
            <a:pPr marL="457200" marR="0" lvl="0" indent="-457200" algn="l" rtl="0">
              <a:lnSpc>
                <a:spcPct val="100000"/>
              </a:lnSpc>
              <a:spcBef>
                <a:spcPts val="0"/>
              </a:spcBef>
              <a:spcAft>
                <a:spcPts val="1800"/>
              </a:spcAft>
              <a:buClr>
                <a:srgbClr val="005983"/>
              </a:buClr>
              <a:buSzPts val="2800"/>
              <a:buFont typeface="Arial" panose="020B0604020202020204" pitchFamily="34" charset="0"/>
              <a:buChar char="•"/>
            </a:pPr>
            <a:r>
              <a:rPr lang="en-US" sz="2400" dirty="0">
                <a:solidFill>
                  <a:srgbClr val="005983"/>
                </a:solidFill>
                <a:latin typeface="Calibri"/>
                <a:cs typeface="Calibri"/>
                <a:sym typeface="Calibri"/>
              </a:rPr>
              <a:t>Scientific rigor combined with wide range of datasets</a:t>
            </a:r>
          </a:p>
          <a:p>
            <a:pPr marL="457200" marR="0" lvl="0" indent="-457200" algn="l" rtl="0">
              <a:lnSpc>
                <a:spcPct val="100000"/>
              </a:lnSpc>
              <a:spcBef>
                <a:spcPts val="0"/>
              </a:spcBef>
              <a:spcAft>
                <a:spcPts val="1800"/>
              </a:spcAft>
              <a:buClr>
                <a:srgbClr val="005983"/>
              </a:buClr>
              <a:buSzPts val="2800"/>
              <a:buFont typeface="Arial" panose="020B0604020202020204" pitchFamily="34" charset="0"/>
              <a:buChar char="•"/>
            </a:pPr>
            <a:r>
              <a:rPr lang="en-US" sz="2400" dirty="0">
                <a:solidFill>
                  <a:srgbClr val="005983"/>
                </a:solidFill>
                <a:latin typeface="Calibri"/>
                <a:cs typeface="Calibri"/>
                <a:sym typeface="Calibri"/>
              </a:rPr>
              <a:t>Continued stakeholder engagement </a:t>
            </a:r>
          </a:p>
          <a:p>
            <a:pPr marL="457200" marR="0" lvl="0" indent="-457200" algn="l" rtl="0">
              <a:lnSpc>
                <a:spcPct val="100000"/>
              </a:lnSpc>
              <a:spcBef>
                <a:spcPts val="0"/>
              </a:spcBef>
              <a:spcAft>
                <a:spcPts val="1800"/>
              </a:spcAft>
              <a:buClr>
                <a:srgbClr val="005983"/>
              </a:buClr>
              <a:buSzPts val="2800"/>
              <a:buFont typeface="Arial" panose="020B0604020202020204" pitchFamily="34" charset="0"/>
              <a:buChar char="•"/>
            </a:pPr>
            <a:r>
              <a:rPr lang="en-US" sz="2400" dirty="0">
                <a:solidFill>
                  <a:srgbClr val="005983"/>
                </a:solidFill>
                <a:latin typeface="Calibri"/>
                <a:cs typeface="Calibri"/>
                <a:sym typeface="Calibri"/>
              </a:rPr>
              <a:t>Information, knowledge exchange and training</a:t>
            </a:r>
          </a:p>
          <a:p>
            <a:pPr marL="457200" marR="0" lvl="0" indent="-457200" algn="l" rtl="0">
              <a:lnSpc>
                <a:spcPct val="100000"/>
              </a:lnSpc>
              <a:spcBef>
                <a:spcPts val="0"/>
              </a:spcBef>
              <a:spcAft>
                <a:spcPts val="1800"/>
              </a:spcAft>
              <a:buClr>
                <a:srgbClr val="005983"/>
              </a:buClr>
              <a:buSzPts val="2800"/>
              <a:buFont typeface="Arial" panose="020B0604020202020204" pitchFamily="34" charset="0"/>
              <a:buChar char="•"/>
            </a:pPr>
            <a:r>
              <a:rPr lang="en-US" sz="2400" dirty="0">
                <a:solidFill>
                  <a:srgbClr val="005983"/>
                </a:solidFill>
                <a:latin typeface="Calibri"/>
                <a:cs typeface="Calibri"/>
                <a:sym typeface="Calibri"/>
              </a:rPr>
              <a:t>Explaining the capabilities enabled by </a:t>
            </a:r>
            <a:r>
              <a:rPr lang="en-US" sz="2400" dirty="0" err="1">
                <a:solidFill>
                  <a:srgbClr val="005983"/>
                </a:solidFill>
                <a:latin typeface="Calibri"/>
                <a:cs typeface="Calibri"/>
                <a:sym typeface="Calibri"/>
              </a:rPr>
              <a:t>DestinE</a:t>
            </a:r>
            <a:endParaRPr lang="en-US" sz="2400" dirty="0">
              <a:solidFill>
                <a:srgbClr val="005983"/>
              </a:solidFill>
              <a:latin typeface="Calibri"/>
              <a:cs typeface="Calibri"/>
              <a:sym typeface="Calibri"/>
            </a:endParaRPr>
          </a:p>
          <a:p>
            <a:pPr marL="0" marR="0" lvl="0" indent="0" algn="l" rtl="0">
              <a:lnSpc>
                <a:spcPct val="100000"/>
              </a:lnSpc>
              <a:spcBef>
                <a:spcPts val="0"/>
              </a:spcBef>
              <a:spcAft>
                <a:spcPts val="0"/>
              </a:spcAft>
              <a:buClr>
                <a:srgbClr val="005983"/>
              </a:buClr>
              <a:buSzPts val="2800"/>
              <a:buFont typeface="Arial"/>
              <a:buNone/>
            </a:pPr>
            <a:endParaRPr lang="en-US" sz="2800" b="1" dirty="0">
              <a:solidFill>
                <a:srgbClr val="005983"/>
              </a:solidFill>
              <a:latin typeface="Calibri"/>
              <a:cs typeface="Calibri"/>
              <a:sym typeface="Calibri"/>
            </a:endParaRPr>
          </a:p>
        </p:txBody>
      </p:sp>
      <p:pic>
        <p:nvPicPr>
          <p:cNvPr id="513" name="Google Shape;513;p27"/>
          <p:cNvPicPr preferRelativeResize="0"/>
          <p:nvPr/>
        </p:nvPicPr>
        <p:blipFill rotWithShape="1">
          <a:blip r:embed="rId5">
            <a:alphaModFix/>
          </a:blip>
          <a:srcRect/>
          <a:stretch/>
        </p:blipFill>
        <p:spPr>
          <a:xfrm>
            <a:off x="8688535" y="692696"/>
            <a:ext cx="2592041" cy="39986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Google Shape;506;p27"/>
          <p:cNvPicPr preferRelativeResize="0"/>
          <p:nvPr/>
        </p:nvPicPr>
        <p:blipFill rotWithShape="1">
          <a:blip r:embed="rId3">
            <a:alphaModFix amt="15000"/>
          </a:blip>
          <a:srcRect t="-6070" b="-2261"/>
          <a:stretch/>
        </p:blipFill>
        <p:spPr>
          <a:xfrm>
            <a:off x="-24679" y="764704"/>
            <a:ext cx="12204000" cy="6084000"/>
          </a:xfrm>
          <a:prstGeom prst="rect">
            <a:avLst/>
          </a:prstGeom>
          <a:noFill/>
          <a:ln>
            <a:noFill/>
          </a:ln>
        </p:spPr>
      </p:pic>
      <p:pic>
        <p:nvPicPr>
          <p:cNvPr id="507" name="Google Shape;507;p27"/>
          <p:cNvPicPr preferRelativeResize="0"/>
          <p:nvPr/>
        </p:nvPicPr>
        <p:blipFill rotWithShape="1">
          <a:blip r:embed="rId4">
            <a:alphaModFix/>
          </a:blip>
          <a:srcRect l="-1" t="-3" r="492" b="65880"/>
          <a:stretch/>
        </p:blipFill>
        <p:spPr>
          <a:xfrm>
            <a:off x="0" y="-2385"/>
            <a:ext cx="12216680" cy="2381902"/>
          </a:xfrm>
          <a:prstGeom prst="rect">
            <a:avLst/>
          </a:prstGeom>
          <a:noFill/>
          <a:ln>
            <a:noFill/>
          </a:ln>
        </p:spPr>
      </p:pic>
      <p:sp>
        <p:nvSpPr>
          <p:cNvPr id="508" name="Google Shape;508;p27"/>
          <p:cNvSpPr txBox="1">
            <a:spLocks noGrp="1"/>
          </p:cNvSpPr>
          <p:nvPr>
            <p:ph type="title" idx="4294967295"/>
          </p:nvPr>
        </p:nvSpPr>
        <p:spPr>
          <a:xfrm>
            <a:off x="695400" y="476672"/>
            <a:ext cx="6048672" cy="87788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Calibri"/>
              <a:buNone/>
            </a:pPr>
            <a:r>
              <a:rPr lang="en-US" sz="3200" b="1" dirty="0">
                <a:solidFill>
                  <a:schemeClr val="lt1"/>
                </a:solidFill>
                <a:latin typeface="Calibri"/>
                <a:ea typeface="Calibri"/>
                <a:cs typeface="Calibri"/>
                <a:sym typeface="Calibri"/>
              </a:rPr>
              <a:t>The plan for scale-up</a:t>
            </a:r>
            <a:endParaRPr sz="3200" b="1" dirty="0">
              <a:solidFill>
                <a:schemeClr val="lt1"/>
              </a:solidFill>
              <a:latin typeface="Calibri"/>
              <a:ea typeface="Calibri"/>
              <a:cs typeface="Calibri"/>
              <a:sym typeface="Calibri"/>
            </a:endParaRPr>
          </a:p>
        </p:txBody>
      </p:sp>
      <p:sp>
        <p:nvSpPr>
          <p:cNvPr id="509" name="Google Shape;509;p27"/>
          <p:cNvSpPr/>
          <p:nvPr/>
        </p:nvSpPr>
        <p:spPr>
          <a:xfrm>
            <a:off x="0" y="6716698"/>
            <a:ext cx="12178787" cy="258350"/>
          </a:xfrm>
          <a:prstGeom prst="rect">
            <a:avLst/>
          </a:prstGeom>
          <a:solidFill>
            <a:srgbClr val="458F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0" name="Google Shape;510;p27"/>
          <p:cNvSpPr txBox="1"/>
          <p:nvPr/>
        </p:nvSpPr>
        <p:spPr>
          <a:xfrm>
            <a:off x="1053008" y="2246014"/>
            <a:ext cx="10515600" cy="43513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983"/>
              </a:buClr>
              <a:buSzPts val="2800"/>
              <a:buFont typeface="Arial"/>
              <a:buNone/>
            </a:pPr>
            <a:r>
              <a:rPr lang="en-US" sz="2800" b="1" dirty="0">
                <a:solidFill>
                  <a:srgbClr val="005983"/>
                </a:solidFill>
                <a:latin typeface="Calibri"/>
                <a:cs typeface="Calibri"/>
                <a:sym typeface="Calibri"/>
              </a:rPr>
              <a:t>Understanding end-user needs</a:t>
            </a:r>
          </a:p>
          <a:p>
            <a:pPr marL="0" marR="0" lvl="0" indent="0" algn="l" rtl="0">
              <a:lnSpc>
                <a:spcPct val="100000"/>
              </a:lnSpc>
              <a:spcBef>
                <a:spcPts val="0"/>
              </a:spcBef>
              <a:spcAft>
                <a:spcPts val="0"/>
              </a:spcAft>
              <a:buClr>
                <a:srgbClr val="005983"/>
              </a:buClr>
              <a:buSzPts val="2800"/>
              <a:buFont typeface="Arial"/>
              <a:buNone/>
            </a:pPr>
            <a:endParaRPr lang="en-US" sz="2000" b="1" dirty="0">
              <a:solidFill>
                <a:srgbClr val="005983"/>
              </a:solidFill>
              <a:latin typeface="Calibri"/>
              <a:cs typeface="Calibri"/>
              <a:sym typeface="Calibri"/>
            </a:endParaRPr>
          </a:p>
          <a:p>
            <a:pPr marL="457200" marR="0" lvl="0" indent="-457200" algn="l" rtl="0">
              <a:lnSpc>
                <a:spcPct val="100000"/>
              </a:lnSpc>
              <a:spcBef>
                <a:spcPts val="0"/>
              </a:spcBef>
              <a:spcAft>
                <a:spcPts val="1800"/>
              </a:spcAft>
              <a:buClr>
                <a:srgbClr val="005983"/>
              </a:buClr>
              <a:buSzPts val="2800"/>
              <a:buFont typeface="Arial" panose="020B0604020202020204" pitchFamily="34" charset="0"/>
              <a:buChar char="•"/>
            </a:pPr>
            <a:r>
              <a:rPr lang="en-US" sz="2400" dirty="0">
                <a:solidFill>
                  <a:srgbClr val="005983"/>
                </a:solidFill>
                <a:latin typeface="Calibri"/>
                <a:cs typeface="Calibri"/>
                <a:sym typeface="Calibri"/>
              </a:rPr>
              <a:t>Differentiating needs of operational agencies and municipalities</a:t>
            </a:r>
          </a:p>
          <a:p>
            <a:pPr marL="457200" marR="0" lvl="0" indent="-457200" algn="l" rtl="0">
              <a:lnSpc>
                <a:spcPct val="100000"/>
              </a:lnSpc>
              <a:spcBef>
                <a:spcPts val="0"/>
              </a:spcBef>
              <a:spcAft>
                <a:spcPts val="1800"/>
              </a:spcAft>
              <a:buClr>
                <a:srgbClr val="005983"/>
              </a:buClr>
              <a:buSzPts val="2800"/>
              <a:buFont typeface="Arial" panose="020B0604020202020204" pitchFamily="34" charset="0"/>
              <a:buChar char="•"/>
            </a:pPr>
            <a:r>
              <a:rPr lang="en-US" sz="2400" dirty="0">
                <a:solidFill>
                  <a:srgbClr val="005983"/>
                </a:solidFill>
                <a:latin typeface="Calibri"/>
                <a:cs typeface="Calibri"/>
                <a:sym typeface="Calibri"/>
              </a:rPr>
              <a:t>Complementarity with existing capabilities</a:t>
            </a:r>
          </a:p>
          <a:p>
            <a:pPr marL="457200" marR="0" lvl="0" indent="-457200" algn="l" rtl="0">
              <a:lnSpc>
                <a:spcPct val="100000"/>
              </a:lnSpc>
              <a:spcBef>
                <a:spcPts val="0"/>
              </a:spcBef>
              <a:spcAft>
                <a:spcPts val="1800"/>
              </a:spcAft>
              <a:buClr>
                <a:srgbClr val="005983"/>
              </a:buClr>
              <a:buSzPts val="2800"/>
              <a:buFont typeface="Arial" panose="020B0604020202020204" pitchFamily="34" charset="0"/>
              <a:buChar char="•"/>
            </a:pPr>
            <a:r>
              <a:rPr lang="en-US" sz="2400" dirty="0">
                <a:solidFill>
                  <a:srgbClr val="005983"/>
                </a:solidFill>
                <a:latin typeface="Calibri"/>
                <a:cs typeface="Calibri"/>
                <a:sym typeface="Calibri"/>
              </a:rPr>
              <a:t>Identifying barriers to engagement with new tools and data</a:t>
            </a:r>
          </a:p>
          <a:p>
            <a:pPr marL="457200" marR="0" lvl="0" indent="-457200" algn="l" rtl="0">
              <a:lnSpc>
                <a:spcPct val="100000"/>
              </a:lnSpc>
              <a:spcBef>
                <a:spcPts val="0"/>
              </a:spcBef>
              <a:spcAft>
                <a:spcPts val="1800"/>
              </a:spcAft>
              <a:buClr>
                <a:srgbClr val="005983"/>
              </a:buClr>
              <a:buSzPts val="2800"/>
              <a:buFont typeface="Arial" panose="020B0604020202020204" pitchFamily="34" charset="0"/>
              <a:buChar char="•"/>
            </a:pPr>
            <a:r>
              <a:rPr lang="en-US" sz="2400" dirty="0">
                <a:solidFill>
                  <a:srgbClr val="005983"/>
                </a:solidFill>
                <a:latin typeface="Calibri"/>
                <a:cs typeface="Calibri"/>
                <a:sym typeface="Calibri"/>
              </a:rPr>
              <a:t>Tailoring of tools to local circumstances</a:t>
            </a:r>
          </a:p>
          <a:p>
            <a:pPr marL="457200" marR="0" lvl="0" indent="-457200" algn="l" rtl="0">
              <a:lnSpc>
                <a:spcPct val="100000"/>
              </a:lnSpc>
              <a:spcBef>
                <a:spcPts val="0"/>
              </a:spcBef>
              <a:spcAft>
                <a:spcPts val="1800"/>
              </a:spcAft>
              <a:buClr>
                <a:srgbClr val="005983"/>
              </a:buClr>
              <a:buSzPts val="2800"/>
              <a:buFont typeface="Arial" panose="020B0604020202020204" pitchFamily="34" charset="0"/>
              <a:buChar char="•"/>
            </a:pPr>
            <a:r>
              <a:rPr lang="en-US" sz="2400" dirty="0">
                <a:solidFill>
                  <a:srgbClr val="005983"/>
                </a:solidFill>
                <a:latin typeface="Calibri"/>
                <a:cs typeface="Calibri"/>
                <a:sym typeface="Calibri"/>
              </a:rPr>
              <a:t>Understanding the external drivers on planning and policy</a:t>
            </a:r>
          </a:p>
          <a:p>
            <a:pPr marL="457200" marR="0" lvl="0" indent="-457200" algn="l" rtl="0">
              <a:lnSpc>
                <a:spcPct val="100000"/>
              </a:lnSpc>
              <a:spcBef>
                <a:spcPts val="0"/>
              </a:spcBef>
              <a:spcAft>
                <a:spcPts val="1800"/>
              </a:spcAft>
              <a:buClr>
                <a:srgbClr val="005983"/>
              </a:buClr>
              <a:buSzPts val="2800"/>
              <a:buFont typeface="Arial" panose="020B0604020202020204" pitchFamily="34" charset="0"/>
              <a:buChar char="•"/>
            </a:pPr>
            <a:endParaRPr lang="en-US" sz="2800" dirty="0">
              <a:solidFill>
                <a:srgbClr val="005983"/>
              </a:solidFill>
              <a:latin typeface="Calibri"/>
              <a:cs typeface="Calibri"/>
              <a:sym typeface="Calibri"/>
            </a:endParaRPr>
          </a:p>
        </p:txBody>
      </p:sp>
      <p:pic>
        <p:nvPicPr>
          <p:cNvPr id="513" name="Google Shape;513;p27"/>
          <p:cNvPicPr preferRelativeResize="0"/>
          <p:nvPr/>
        </p:nvPicPr>
        <p:blipFill rotWithShape="1">
          <a:blip r:embed="rId5">
            <a:alphaModFix/>
          </a:blip>
          <a:srcRect/>
          <a:stretch/>
        </p:blipFill>
        <p:spPr>
          <a:xfrm>
            <a:off x="8688535" y="692696"/>
            <a:ext cx="2592041" cy="399860"/>
          </a:xfrm>
          <a:prstGeom prst="rect">
            <a:avLst/>
          </a:prstGeom>
          <a:noFill/>
          <a:ln>
            <a:noFill/>
          </a:ln>
        </p:spPr>
      </p:pic>
    </p:spTree>
    <p:extLst>
      <p:ext uri="{BB962C8B-B14F-4D97-AF65-F5344CB8AC3E}">
        <p14:creationId xmlns:p14="http://schemas.microsoft.com/office/powerpoint/2010/main" val="5462786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7EE568-F4CC-7848-9A6E-742B4F6E05FA}"/>
              </a:ext>
            </a:extLst>
          </p:cNvPr>
          <p:cNvPicPr>
            <a:picLocks/>
          </p:cNvPicPr>
          <p:nvPr/>
        </p:nvPicPr>
        <p:blipFill rotWithShape="1">
          <a:blip r:embed="rId3" cstate="screen">
            <a:alphaModFix amt="15000"/>
            <a:extLst>
              <a:ext uri="{BEBA8EAE-BF5A-486C-A8C5-ECC9F3942E4B}">
                <a14:imgProps xmlns:a14="http://schemas.microsoft.com/office/drawing/2010/main">
                  <a14:imgLayer r:embed="rId4">
                    <a14:imgEffect>
                      <a14:saturation sat="139000"/>
                    </a14:imgEffect>
                    <a14:imgEffect>
                      <a14:brightnessContrast contrast="25000"/>
                    </a14:imgEffect>
                  </a14:imgLayer>
                </a14:imgProps>
              </a:ext>
              <a:ext uri="{28A0092B-C50C-407E-A947-70E740481C1C}">
                <a14:useLocalDpi xmlns:a14="http://schemas.microsoft.com/office/drawing/2010/main"/>
              </a:ext>
            </a:extLst>
          </a:blip>
          <a:srcRect t="-6070" b="-2261"/>
          <a:stretch/>
        </p:blipFill>
        <p:spPr>
          <a:xfrm>
            <a:off x="-24679" y="764704"/>
            <a:ext cx="12204000" cy="6084000"/>
          </a:xfrm>
          <a:prstGeom prst="rect">
            <a:avLst/>
          </a:prstGeom>
        </p:spPr>
      </p:pic>
      <p:pic>
        <p:nvPicPr>
          <p:cNvPr id="11" name="Picture 10">
            <a:extLst>
              <a:ext uri="{FF2B5EF4-FFF2-40B4-BE49-F238E27FC236}">
                <a16:creationId xmlns:a16="http://schemas.microsoft.com/office/drawing/2014/main" id="{81A69404-FC0D-934B-97C0-3993FB82BC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 t="-3" r="493" b="65880"/>
          <a:stretch/>
        </p:blipFill>
        <p:spPr>
          <a:xfrm>
            <a:off x="0" y="-2385"/>
            <a:ext cx="12216680" cy="2381902"/>
          </a:xfrm>
          <a:prstGeom prst="rect">
            <a:avLst/>
          </a:prstGeom>
        </p:spPr>
      </p:pic>
      <p:sp>
        <p:nvSpPr>
          <p:cNvPr id="2" name="Title 1">
            <a:extLst>
              <a:ext uri="{FF2B5EF4-FFF2-40B4-BE49-F238E27FC236}">
                <a16:creationId xmlns:a16="http://schemas.microsoft.com/office/drawing/2014/main" id="{BC0DB313-B344-60EE-06F8-460EEF8E3249}"/>
              </a:ext>
            </a:extLst>
          </p:cNvPr>
          <p:cNvSpPr>
            <a:spLocks noGrp="1"/>
          </p:cNvSpPr>
          <p:nvPr>
            <p:ph type="title" idx="4294967295"/>
          </p:nvPr>
        </p:nvSpPr>
        <p:spPr>
          <a:xfrm>
            <a:off x="695400" y="476672"/>
            <a:ext cx="6048672" cy="877888"/>
          </a:xfrm>
        </p:spPr>
        <p:txBody>
          <a:bodyPr>
            <a:noAutofit/>
          </a:bodyPr>
          <a:lstStyle/>
          <a:p>
            <a:r>
              <a:rPr lang="fr-FR" sz="3200" b="1" dirty="0">
                <a:solidFill>
                  <a:schemeClr val="bg1"/>
                </a:solidFill>
                <a:latin typeface="+mn-lt"/>
              </a:rPr>
              <a:t>Audience Q&amp;A</a:t>
            </a:r>
            <a:endParaRPr lang="en-GB" sz="3200" b="1" dirty="0">
              <a:solidFill>
                <a:schemeClr val="bg1"/>
              </a:solidFill>
              <a:latin typeface="+mn-lt"/>
            </a:endParaRPr>
          </a:p>
        </p:txBody>
      </p:sp>
      <p:sp>
        <p:nvSpPr>
          <p:cNvPr id="16" name="Rectangle 15">
            <a:extLst>
              <a:ext uri="{FF2B5EF4-FFF2-40B4-BE49-F238E27FC236}">
                <a16:creationId xmlns:a16="http://schemas.microsoft.com/office/drawing/2014/main" id="{5B9506A6-703E-0245-B816-2587A959B4B4}"/>
              </a:ext>
            </a:extLst>
          </p:cNvPr>
          <p:cNvSpPr/>
          <p:nvPr/>
        </p:nvSpPr>
        <p:spPr>
          <a:xfrm>
            <a:off x="0" y="6716698"/>
            <a:ext cx="12178787" cy="258350"/>
          </a:xfrm>
          <a:prstGeom prst="rect">
            <a:avLst/>
          </a:prstGeom>
          <a:solidFill>
            <a:srgbClr val="458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5" name="Content Placeholder 2">
            <a:extLst>
              <a:ext uri="{FF2B5EF4-FFF2-40B4-BE49-F238E27FC236}">
                <a16:creationId xmlns:a16="http://schemas.microsoft.com/office/drawing/2014/main" id="{01D57981-7B69-C548-8D77-CCBB2C30E1D0}"/>
              </a:ext>
            </a:extLst>
          </p:cNvPr>
          <p:cNvSpPr txBox="1">
            <a:spLocks/>
          </p:cNvSpPr>
          <p:nvPr/>
        </p:nvSpPr>
        <p:spPr>
          <a:xfrm>
            <a:off x="838200" y="1825625"/>
            <a:ext cx="10515600" cy="4351338"/>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GB" sz="4800" dirty="0">
                <a:solidFill>
                  <a:srgbClr val="005983"/>
                </a:solidFill>
              </a:rPr>
              <a:t>Questions?</a:t>
            </a:r>
          </a:p>
        </p:txBody>
      </p:sp>
      <p:pic>
        <p:nvPicPr>
          <p:cNvPr id="8" name="Picture 7">
            <a:extLst>
              <a:ext uri="{FF2B5EF4-FFF2-40B4-BE49-F238E27FC236}">
                <a16:creationId xmlns:a16="http://schemas.microsoft.com/office/drawing/2014/main" id="{EF284D4B-CA0A-3043-859F-37958C1CB2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88535" y="692696"/>
            <a:ext cx="2592041" cy="399860"/>
          </a:xfrm>
          <a:prstGeom prst="rect">
            <a:avLst/>
          </a:prstGeom>
        </p:spPr>
      </p:pic>
    </p:spTree>
    <p:extLst>
      <p:ext uri="{BB962C8B-B14F-4D97-AF65-F5344CB8AC3E}">
        <p14:creationId xmlns:p14="http://schemas.microsoft.com/office/powerpoint/2010/main" val="3568666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7EE568-F4CC-7848-9A6E-742B4F6E05FA}"/>
              </a:ext>
            </a:extLst>
          </p:cNvPr>
          <p:cNvPicPr>
            <a:picLocks/>
          </p:cNvPicPr>
          <p:nvPr/>
        </p:nvPicPr>
        <p:blipFill rotWithShape="1">
          <a:blip r:embed="rId3" cstate="screen">
            <a:alphaModFix amt="15000"/>
            <a:extLst>
              <a:ext uri="{BEBA8EAE-BF5A-486C-A8C5-ECC9F3942E4B}">
                <a14:imgProps xmlns:a14="http://schemas.microsoft.com/office/drawing/2010/main">
                  <a14:imgLayer r:embed="rId4">
                    <a14:imgEffect>
                      <a14:saturation sat="139000"/>
                    </a14:imgEffect>
                    <a14:imgEffect>
                      <a14:brightnessContrast contrast="25000"/>
                    </a14:imgEffect>
                  </a14:imgLayer>
                </a14:imgProps>
              </a:ext>
              <a:ext uri="{28A0092B-C50C-407E-A947-70E740481C1C}">
                <a14:useLocalDpi xmlns:a14="http://schemas.microsoft.com/office/drawing/2010/main"/>
              </a:ext>
            </a:extLst>
          </a:blip>
          <a:srcRect t="-6070" b="-2261"/>
          <a:stretch/>
        </p:blipFill>
        <p:spPr>
          <a:xfrm>
            <a:off x="-37045" y="731878"/>
            <a:ext cx="12204000" cy="6084000"/>
          </a:xfrm>
          <a:prstGeom prst="rect">
            <a:avLst/>
          </a:prstGeom>
        </p:spPr>
      </p:pic>
      <p:pic>
        <p:nvPicPr>
          <p:cNvPr id="11" name="Picture 10">
            <a:extLst>
              <a:ext uri="{FF2B5EF4-FFF2-40B4-BE49-F238E27FC236}">
                <a16:creationId xmlns:a16="http://schemas.microsoft.com/office/drawing/2014/main" id="{81A69404-FC0D-934B-97C0-3993FB82BC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 t="-3" r="493" b="65880"/>
          <a:stretch/>
        </p:blipFill>
        <p:spPr>
          <a:xfrm>
            <a:off x="0" y="-2385"/>
            <a:ext cx="12216680" cy="2381902"/>
          </a:xfrm>
          <a:prstGeom prst="rect">
            <a:avLst/>
          </a:prstGeom>
        </p:spPr>
      </p:pic>
      <p:sp>
        <p:nvSpPr>
          <p:cNvPr id="2" name="Title 1">
            <a:extLst>
              <a:ext uri="{FF2B5EF4-FFF2-40B4-BE49-F238E27FC236}">
                <a16:creationId xmlns:a16="http://schemas.microsoft.com/office/drawing/2014/main" id="{BC0DB313-B344-60EE-06F8-460EEF8E3249}"/>
              </a:ext>
            </a:extLst>
          </p:cNvPr>
          <p:cNvSpPr>
            <a:spLocks noGrp="1"/>
          </p:cNvSpPr>
          <p:nvPr>
            <p:ph type="title" idx="4294967295"/>
          </p:nvPr>
        </p:nvSpPr>
        <p:spPr>
          <a:xfrm>
            <a:off x="695400" y="476672"/>
            <a:ext cx="3456384" cy="877888"/>
          </a:xfrm>
        </p:spPr>
        <p:txBody>
          <a:bodyPr>
            <a:normAutofit/>
          </a:bodyPr>
          <a:lstStyle/>
          <a:p>
            <a:r>
              <a:rPr lang="en-US" sz="3200" b="1" dirty="0">
                <a:solidFill>
                  <a:schemeClr val="bg1"/>
                </a:solidFill>
                <a:latin typeface="+mn-lt"/>
              </a:rPr>
              <a:t>The Challenge</a:t>
            </a:r>
          </a:p>
        </p:txBody>
      </p:sp>
      <p:sp>
        <p:nvSpPr>
          <p:cNvPr id="16" name="Rectangle 15">
            <a:extLst>
              <a:ext uri="{FF2B5EF4-FFF2-40B4-BE49-F238E27FC236}">
                <a16:creationId xmlns:a16="http://schemas.microsoft.com/office/drawing/2014/main" id="{5B9506A6-703E-0245-B816-2587A959B4B4}"/>
              </a:ext>
            </a:extLst>
          </p:cNvPr>
          <p:cNvSpPr/>
          <p:nvPr/>
        </p:nvSpPr>
        <p:spPr>
          <a:xfrm>
            <a:off x="0" y="6716698"/>
            <a:ext cx="12178787" cy="258350"/>
          </a:xfrm>
          <a:prstGeom prst="rect">
            <a:avLst/>
          </a:prstGeom>
          <a:solidFill>
            <a:srgbClr val="458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D952E25F-9449-EE4E-9A23-338D4C5637F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88535" y="692696"/>
            <a:ext cx="2592041" cy="399860"/>
          </a:xfrm>
          <a:prstGeom prst="rect">
            <a:avLst/>
          </a:prstGeom>
        </p:spPr>
      </p:pic>
      <p:grpSp>
        <p:nvGrpSpPr>
          <p:cNvPr id="34" name="Group 33">
            <a:extLst>
              <a:ext uri="{FF2B5EF4-FFF2-40B4-BE49-F238E27FC236}">
                <a16:creationId xmlns:a16="http://schemas.microsoft.com/office/drawing/2014/main" id="{CD22CB3C-2D8B-D416-887B-30DE0B5A7BB7}"/>
              </a:ext>
            </a:extLst>
          </p:cNvPr>
          <p:cNvGrpSpPr/>
          <p:nvPr/>
        </p:nvGrpSpPr>
        <p:grpSpPr>
          <a:xfrm>
            <a:off x="2283320" y="2165237"/>
            <a:ext cx="7612145" cy="4216091"/>
            <a:chOff x="1191384" y="2062522"/>
            <a:chExt cx="7612145" cy="4216091"/>
          </a:xfrm>
        </p:grpSpPr>
        <p:grpSp>
          <p:nvGrpSpPr>
            <p:cNvPr id="6" name="Group 5">
              <a:extLst>
                <a:ext uri="{FF2B5EF4-FFF2-40B4-BE49-F238E27FC236}">
                  <a16:creationId xmlns:a16="http://schemas.microsoft.com/office/drawing/2014/main" id="{D0AD086F-C6D4-5B23-15CA-A185786AC49C}"/>
                </a:ext>
              </a:extLst>
            </p:cNvPr>
            <p:cNvGrpSpPr/>
            <p:nvPr/>
          </p:nvGrpSpPr>
          <p:grpSpPr>
            <a:xfrm>
              <a:off x="1191384" y="4252138"/>
              <a:ext cx="2160000" cy="1449636"/>
              <a:chOff x="1703512" y="4729096"/>
              <a:chExt cx="2160000" cy="1449636"/>
            </a:xfrm>
          </p:grpSpPr>
          <p:pic>
            <p:nvPicPr>
              <p:cNvPr id="4" name="Picture 3">
                <a:extLst>
                  <a:ext uri="{FF2B5EF4-FFF2-40B4-BE49-F238E27FC236}">
                    <a16:creationId xmlns:a16="http://schemas.microsoft.com/office/drawing/2014/main" id="{0DB2CF38-1834-D443-0B63-6F0241CFE23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03512" y="4729096"/>
                <a:ext cx="2160000" cy="1449636"/>
              </a:xfrm>
              <a:prstGeom prst="rect">
                <a:avLst/>
              </a:prstGeom>
            </p:spPr>
          </p:pic>
          <p:sp>
            <p:nvSpPr>
              <p:cNvPr id="5" name="TextBox 4">
                <a:extLst>
                  <a:ext uri="{FF2B5EF4-FFF2-40B4-BE49-F238E27FC236}">
                    <a16:creationId xmlns:a16="http://schemas.microsoft.com/office/drawing/2014/main" id="{C5998655-C73B-B65B-A935-12C6102706A2}"/>
                  </a:ext>
                </a:extLst>
              </p:cNvPr>
              <p:cNvSpPr txBox="1"/>
              <p:nvPr/>
            </p:nvSpPr>
            <p:spPr>
              <a:xfrm>
                <a:off x="1779535" y="5098428"/>
                <a:ext cx="2016224" cy="369332"/>
              </a:xfrm>
              <a:prstGeom prst="rect">
                <a:avLst/>
              </a:prstGeom>
              <a:noFill/>
            </p:spPr>
            <p:txBody>
              <a:bodyPr wrap="square" rtlCol="0">
                <a:spAutoFit/>
              </a:bodyPr>
              <a:lstStyle/>
              <a:p>
                <a:pPr algn="ctr"/>
                <a:r>
                  <a:rPr lang="en-US" b="1" dirty="0">
                    <a:solidFill>
                      <a:schemeClr val="bg1"/>
                    </a:solidFill>
                  </a:rPr>
                  <a:t>Heat waves</a:t>
                </a:r>
              </a:p>
            </p:txBody>
          </p:sp>
        </p:grpSp>
        <p:grpSp>
          <p:nvGrpSpPr>
            <p:cNvPr id="13" name="Group 12">
              <a:extLst>
                <a:ext uri="{FF2B5EF4-FFF2-40B4-BE49-F238E27FC236}">
                  <a16:creationId xmlns:a16="http://schemas.microsoft.com/office/drawing/2014/main" id="{3032C243-A8F8-33E5-787E-713A0A98DB7E}"/>
                </a:ext>
              </a:extLst>
            </p:cNvPr>
            <p:cNvGrpSpPr/>
            <p:nvPr/>
          </p:nvGrpSpPr>
          <p:grpSpPr>
            <a:xfrm>
              <a:off x="3936112" y="4982613"/>
              <a:ext cx="2160000" cy="1296000"/>
              <a:chOff x="5879976" y="4149080"/>
              <a:chExt cx="2160000" cy="1296000"/>
            </a:xfrm>
          </p:grpSpPr>
          <p:pic>
            <p:nvPicPr>
              <p:cNvPr id="8" name="Picture 7">
                <a:extLst>
                  <a:ext uri="{FF2B5EF4-FFF2-40B4-BE49-F238E27FC236}">
                    <a16:creationId xmlns:a16="http://schemas.microsoft.com/office/drawing/2014/main" id="{057A0A10-94F5-5882-5F54-9384366541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79976" y="4149080"/>
                <a:ext cx="2160000" cy="1296000"/>
              </a:xfrm>
              <a:prstGeom prst="rect">
                <a:avLst/>
              </a:prstGeom>
            </p:spPr>
          </p:pic>
          <p:sp>
            <p:nvSpPr>
              <p:cNvPr id="9" name="TextBox 8">
                <a:extLst>
                  <a:ext uri="{FF2B5EF4-FFF2-40B4-BE49-F238E27FC236}">
                    <a16:creationId xmlns:a16="http://schemas.microsoft.com/office/drawing/2014/main" id="{84DB64F5-0839-2DFF-3D9C-4199B1012D84}"/>
                  </a:ext>
                </a:extLst>
              </p:cNvPr>
              <p:cNvSpPr txBox="1"/>
              <p:nvPr/>
            </p:nvSpPr>
            <p:spPr>
              <a:xfrm>
                <a:off x="5951864" y="4954254"/>
                <a:ext cx="2016224" cy="369332"/>
              </a:xfrm>
              <a:prstGeom prst="rect">
                <a:avLst/>
              </a:prstGeom>
              <a:noFill/>
            </p:spPr>
            <p:txBody>
              <a:bodyPr wrap="square" rtlCol="0">
                <a:spAutoFit/>
              </a:bodyPr>
              <a:lstStyle/>
              <a:p>
                <a:pPr algn="ctr"/>
                <a:r>
                  <a:rPr lang="en-US" b="1" dirty="0">
                    <a:solidFill>
                      <a:schemeClr val="bg1"/>
                    </a:solidFill>
                  </a:rPr>
                  <a:t>Air pollution</a:t>
                </a:r>
              </a:p>
            </p:txBody>
          </p:sp>
        </p:grpSp>
        <p:grpSp>
          <p:nvGrpSpPr>
            <p:cNvPr id="21" name="Group 20">
              <a:extLst>
                <a:ext uri="{FF2B5EF4-FFF2-40B4-BE49-F238E27FC236}">
                  <a16:creationId xmlns:a16="http://schemas.microsoft.com/office/drawing/2014/main" id="{73B562EA-1F3B-9C2E-B46D-62CF280C8D9D}"/>
                </a:ext>
              </a:extLst>
            </p:cNvPr>
            <p:cNvGrpSpPr/>
            <p:nvPr/>
          </p:nvGrpSpPr>
          <p:grpSpPr>
            <a:xfrm>
              <a:off x="6643529" y="4392607"/>
              <a:ext cx="2160000" cy="1304640"/>
              <a:chOff x="3810000" y="2048256"/>
              <a:chExt cx="2160000" cy="1304640"/>
            </a:xfrm>
          </p:grpSpPr>
          <p:pic>
            <p:nvPicPr>
              <p:cNvPr id="17" name="Picture 16">
                <a:extLst>
                  <a:ext uri="{FF2B5EF4-FFF2-40B4-BE49-F238E27FC236}">
                    <a16:creationId xmlns:a16="http://schemas.microsoft.com/office/drawing/2014/main" id="{84CAB955-3235-47B2-82B8-97F11F1DBE6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810000" y="2048256"/>
                <a:ext cx="2160000" cy="1304640"/>
              </a:xfrm>
              <a:prstGeom prst="rect">
                <a:avLst/>
              </a:prstGeom>
            </p:spPr>
          </p:pic>
          <p:sp>
            <p:nvSpPr>
              <p:cNvPr id="20" name="TextBox 19">
                <a:extLst>
                  <a:ext uri="{FF2B5EF4-FFF2-40B4-BE49-F238E27FC236}">
                    <a16:creationId xmlns:a16="http://schemas.microsoft.com/office/drawing/2014/main" id="{B4FB8C98-C11F-AF04-2ACE-3DCE30413281}"/>
                  </a:ext>
                </a:extLst>
              </p:cNvPr>
              <p:cNvSpPr txBox="1"/>
              <p:nvPr/>
            </p:nvSpPr>
            <p:spPr>
              <a:xfrm>
                <a:off x="3881888" y="2880847"/>
                <a:ext cx="2016224" cy="369332"/>
              </a:xfrm>
              <a:prstGeom prst="rect">
                <a:avLst/>
              </a:prstGeom>
              <a:noFill/>
            </p:spPr>
            <p:txBody>
              <a:bodyPr wrap="square" rtlCol="0">
                <a:spAutoFit/>
              </a:bodyPr>
              <a:lstStyle/>
              <a:p>
                <a:pPr algn="ctr"/>
                <a:r>
                  <a:rPr lang="en-US" b="1" dirty="0">
                    <a:solidFill>
                      <a:schemeClr val="bg1"/>
                    </a:solidFill>
                  </a:rPr>
                  <a:t>Flood</a:t>
                </a:r>
              </a:p>
            </p:txBody>
          </p:sp>
        </p:grpSp>
        <p:grpSp>
          <p:nvGrpSpPr>
            <p:cNvPr id="25" name="Group 24">
              <a:extLst>
                <a:ext uri="{FF2B5EF4-FFF2-40B4-BE49-F238E27FC236}">
                  <a16:creationId xmlns:a16="http://schemas.microsoft.com/office/drawing/2014/main" id="{69CDEAE1-E564-96C9-FE9A-4EE84A4AE5A6}"/>
                </a:ext>
              </a:extLst>
            </p:cNvPr>
            <p:cNvGrpSpPr/>
            <p:nvPr/>
          </p:nvGrpSpPr>
          <p:grpSpPr>
            <a:xfrm>
              <a:off x="6643529" y="2976523"/>
              <a:ext cx="2160000" cy="1215000"/>
              <a:chOff x="4237299" y="2777975"/>
              <a:chExt cx="2160000" cy="1215000"/>
            </a:xfrm>
          </p:grpSpPr>
          <p:pic>
            <p:nvPicPr>
              <p:cNvPr id="23" name="Picture 22">
                <a:extLst>
                  <a:ext uri="{FF2B5EF4-FFF2-40B4-BE49-F238E27FC236}">
                    <a16:creationId xmlns:a16="http://schemas.microsoft.com/office/drawing/2014/main" id="{7283E43C-B2A0-85C5-B966-148E3BD5913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37299" y="2777975"/>
                <a:ext cx="2160000" cy="1215000"/>
              </a:xfrm>
              <a:prstGeom prst="rect">
                <a:avLst/>
              </a:prstGeom>
            </p:spPr>
          </p:pic>
          <p:sp>
            <p:nvSpPr>
              <p:cNvPr id="24" name="TextBox 23">
                <a:extLst>
                  <a:ext uri="{FF2B5EF4-FFF2-40B4-BE49-F238E27FC236}">
                    <a16:creationId xmlns:a16="http://schemas.microsoft.com/office/drawing/2014/main" id="{EFE270E8-17C4-0E8E-BDEB-E9ADDF96E07D}"/>
                  </a:ext>
                </a:extLst>
              </p:cNvPr>
              <p:cNvSpPr txBox="1"/>
              <p:nvPr/>
            </p:nvSpPr>
            <p:spPr>
              <a:xfrm>
                <a:off x="4309187" y="3346644"/>
                <a:ext cx="2016224" cy="646331"/>
              </a:xfrm>
              <a:prstGeom prst="rect">
                <a:avLst/>
              </a:prstGeom>
              <a:noFill/>
            </p:spPr>
            <p:txBody>
              <a:bodyPr wrap="square" rtlCol="0">
                <a:spAutoFit/>
              </a:bodyPr>
              <a:lstStyle/>
              <a:p>
                <a:pPr algn="ctr"/>
                <a:r>
                  <a:rPr lang="en-US" b="1" dirty="0">
                    <a:solidFill>
                      <a:schemeClr val="bg1"/>
                    </a:solidFill>
                  </a:rPr>
                  <a:t>Sea level rise &amp; storm surges</a:t>
                </a:r>
              </a:p>
            </p:txBody>
          </p:sp>
        </p:grpSp>
        <p:grpSp>
          <p:nvGrpSpPr>
            <p:cNvPr id="29" name="Group 28">
              <a:extLst>
                <a:ext uri="{FF2B5EF4-FFF2-40B4-BE49-F238E27FC236}">
                  <a16:creationId xmlns:a16="http://schemas.microsoft.com/office/drawing/2014/main" id="{070366B2-D158-F072-8003-1049ED391100}"/>
                </a:ext>
              </a:extLst>
            </p:cNvPr>
            <p:cNvGrpSpPr/>
            <p:nvPr/>
          </p:nvGrpSpPr>
          <p:grpSpPr>
            <a:xfrm>
              <a:off x="3936112" y="2062522"/>
              <a:ext cx="2160000" cy="1440000"/>
              <a:chOff x="3189633" y="2207212"/>
              <a:chExt cx="2160000" cy="1440000"/>
            </a:xfrm>
          </p:grpSpPr>
          <p:pic>
            <p:nvPicPr>
              <p:cNvPr id="27" name="Picture 26">
                <a:extLst>
                  <a:ext uri="{FF2B5EF4-FFF2-40B4-BE49-F238E27FC236}">
                    <a16:creationId xmlns:a16="http://schemas.microsoft.com/office/drawing/2014/main" id="{E27DFEAC-2D1A-B78E-DEC1-1729730FC94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189633" y="2207212"/>
                <a:ext cx="2160000" cy="1440000"/>
              </a:xfrm>
              <a:prstGeom prst="rect">
                <a:avLst/>
              </a:prstGeom>
            </p:spPr>
          </p:pic>
          <p:sp>
            <p:nvSpPr>
              <p:cNvPr id="28" name="TextBox 27">
                <a:extLst>
                  <a:ext uri="{FF2B5EF4-FFF2-40B4-BE49-F238E27FC236}">
                    <a16:creationId xmlns:a16="http://schemas.microsoft.com/office/drawing/2014/main" id="{C418AB82-9828-8177-CA9D-313A709378B2}"/>
                  </a:ext>
                </a:extLst>
              </p:cNvPr>
              <p:cNvSpPr txBox="1"/>
              <p:nvPr/>
            </p:nvSpPr>
            <p:spPr>
              <a:xfrm>
                <a:off x="3261521" y="2508173"/>
                <a:ext cx="2016224" cy="369332"/>
              </a:xfrm>
              <a:prstGeom prst="rect">
                <a:avLst/>
              </a:prstGeom>
              <a:noFill/>
            </p:spPr>
            <p:txBody>
              <a:bodyPr wrap="square" rtlCol="0">
                <a:spAutoFit/>
              </a:bodyPr>
              <a:lstStyle/>
              <a:p>
                <a:pPr algn="ctr"/>
                <a:r>
                  <a:rPr lang="en-US" b="1" dirty="0">
                    <a:solidFill>
                      <a:schemeClr val="bg1"/>
                    </a:solidFill>
                  </a:rPr>
                  <a:t>Infrastructures</a:t>
                </a:r>
              </a:p>
            </p:txBody>
          </p:sp>
        </p:grpSp>
        <p:grpSp>
          <p:nvGrpSpPr>
            <p:cNvPr id="33" name="Group 32">
              <a:extLst>
                <a:ext uri="{FF2B5EF4-FFF2-40B4-BE49-F238E27FC236}">
                  <a16:creationId xmlns:a16="http://schemas.microsoft.com/office/drawing/2014/main" id="{BFEF54BE-79D6-13B8-9E59-82B421CAEEF9}"/>
                </a:ext>
              </a:extLst>
            </p:cNvPr>
            <p:cNvGrpSpPr/>
            <p:nvPr/>
          </p:nvGrpSpPr>
          <p:grpSpPr>
            <a:xfrm>
              <a:off x="1201401" y="2976523"/>
              <a:ext cx="2160000" cy="1103736"/>
              <a:chOff x="664715" y="2654375"/>
              <a:chExt cx="2160000" cy="1103736"/>
            </a:xfrm>
          </p:grpSpPr>
          <p:pic>
            <p:nvPicPr>
              <p:cNvPr id="31" name="Picture 30">
                <a:extLst>
                  <a:ext uri="{FF2B5EF4-FFF2-40B4-BE49-F238E27FC236}">
                    <a16:creationId xmlns:a16="http://schemas.microsoft.com/office/drawing/2014/main" id="{60B2C220-B5F4-1ABD-8A61-268AF42CC30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64715" y="2654375"/>
                <a:ext cx="2160000" cy="1103736"/>
              </a:xfrm>
              <a:prstGeom prst="rect">
                <a:avLst/>
              </a:prstGeom>
            </p:spPr>
          </p:pic>
          <p:sp>
            <p:nvSpPr>
              <p:cNvPr id="32" name="TextBox 31">
                <a:extLst>
                  <a:ext uri="{FF2B5EF4-FFF2-40B4-BE49-F238E27FC236}">
                    <a16:creationId xmlns:a16="http://schemas.microsoft.com/office/drawing/2014/main" id="{DE76DA4A-3E87-9716-C48C-D81F51A6EECB}"/>
                  </a:ext>
                </a:extLst>
              </p:cNvPr>
              <p:cNvSpPr txBox="1"/>
              <p:nvPr/>
            </p:nvSpPr>
            <p:spPr>
              <a:xfrm>
                <a:off x="736603" y="2811042"/>
                <a:ext cx="2016224" cy="369332"/>
              </a:xfrm>
              <a:prstGeom prst="rect">
                <a:avLst/>
              </a:prstGeom>
              <a:noFill/>
            </p:spPr>
            <p:txBody>
              <a:bodyPr wrap="square" rtlCol="0">
                <a:spAutoFit/>
              </a:bodyPr>
              <a:lstStyle/>
              <a:p>
                <a:pPr algn="ctr"/>
                <a:r>
                  <a:rPr lang="en-US" b="1" dirty="0">
                    <a:solidFill>
                      <a:schemeClr val="bg1"/>
                    </a:solidFill>
                  </a:rPr>
                  <a:t>Resources</a:t>
                </a:r>
              </a:p>
            </p:txBody>
          </p:sp>
        </p:grpSp>
      </p:grpSp>
      <p:sp>
        <p:nvSpPr>
          <p:cNvPr id="36" name="TextBox 35">
            <a:extLst>
              <a:ext uri="{FF2B5EF4-FFF2-40B4-BE49-F238E27FC236}">
                <a16:creationId xmlns:a16="http://schemas.microsoft.com/office/drawing/2014/main" id="{DEF2D5D2-4798-086F-39E7-9597C7CDE082}"/>
              </a:ext>
            </a:extLst>
          </p:cNvPr>
          <p:cNvSpPr txBox="1"/>
          <p:nvPr/>
        </p:nvSpPr>
        <p:spPr>
          <a:xfrm>
            <a:off x="5060182" y="3877799"/>
            <a:ext cx="2160000" cy="954107"/>
          </a:xfrm>
          <a:prstGeom prst="rect">
            <a:avLst/>
          </a:prstGeom>
          <a:noFill/>
        </p:spPr>
        <p:txBody>
          <a:bodyPr wrap="square" rtlCol="0">
            <a:spAutoFit/>
          </a:bodyPr>
          <a:lstStyle/>
          <a:p>
            <a:pPr algn="ctr"/>
            <a:r>
              <a:rPr lang="en-US" sz="2800" b="1" dirty="0"/>
              <a:t>URBAN SQUARE</a:t>
            </a:r>
          </a:p>
        </p:txBody>
      </p:sp>
    </p:spTree>
    <p:extLst>
      <p:ext uri="{BB962C8B-B14F-4D97-AF65-F5344CB8AC3E}">
        <p14:creationId xmlns:p14="http://schemas.microsoft.com/office/powerpoint/2010/main" val="1775833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7EE568-F4CC-7848-9A6E-742B4F6E05FA}"/>
              </a:ext>
            </a:extLst>
          </p:cNvPr>
          <p:cNvPicPr>
            <a:picLocks/>
          </p:cNvPicPr>
          <p:nvPr/>
        </p:nvPicPr>
        <p:blipFill rotWithShape="1">
          <a:blip r:embed="rId3" cstate="screen">
            <a:alphaModFix amt="15000"/>
            <a:extLst>
              <a:ext uri="{BEBA8EAE-BF5A-486C-A8C5-ECC9F3942E4B}">
                <a14:imgProps xmlns:a14="http://schemas.microsoft.com/office/drawing/2010/main">
                  <a14:imgLayer r:embed="rId4">
                    <a14:imgEffect>
                      <a14:saturation sat="139000"/>
                    </a14:imgEffect>
                    <a14:imgEffect>
                      <a14:brightnessContrast contrast="25000"/>
                    </a14:imgEffect>
                  </a14:imgLayer>
                </a14:imgProps>
              </a:ext>
              <a:ext uri="{28A0092B-C50C-407E-A947-70E740481C1C}">
                <a14:useLocalDpi xmlns:a14="http://schemas.microsoft.com/office/drawing/2010/main"/>
              </a:ext>
            </a:extLst>
          </a:blip>
          <a:srcRect t="-6070" b="-2261"/>
          <a:stretch/>
        </p:blipFill>
        <p:spPr>
          <a:xfrm>
            <a:off x="12680" y="774000"/>
            <a:ext cx="12204000" cy="6084000"/>
          </a:xfrm>
          <a:prstGeom prst="rect">
            <a:avLst/>
          </a:prstGeom>
        </p:spPr>
      </p:pic>
      <p:pic>
        <p:nvPicPr>
          <p:cNvPr id="11" name="Picture 10">
            <a:extLst>
              <a:ext uri="{FF2B5EF4-FFF2-40B4-BE49-F238E27FC236}">
                <a16:creationId xmlns:a16="http://schemas.microsoft.com/office/drawing/2014/main" id="{81A69404-FC0D-934B-97C0-3993FB82BC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 t="-3" r="493" b="65880"/>
          <a:stretch/>
        </p:blipFill>
        <p:spPr>
          <a:xfrm>
            <a:off x="0" y="-2385"/>
            <a:ext cx="12216680" cy="2381902"/>
          </a:xfrm>
          <a:prstGeom prst="rect">
            <a:avLst/>
          </a:prstGeom>
        </p:spPr>
      </p:pic>
      <p:sp>
        <p:nvSpPr>
          <p:cNvPr id="2" name="Title 1">
            <a:extLst>
              <a:ext uri="{FF2B5EF4-FFF2-40B4-BE49-F238E27FC236}">
                <a16:creationId xmlns:a16="http://schemas.microsoft.com/office/drawing/2014/main" id="{BC0DB313-B344-60EE-06F8-460EEF8E3249}"/>
              </a:ext>
            </a:extLst>
          </p:cNvPr>
          <p:cNvSpPr>
            <a:spLocks noGrp="1"/>
          </p:cNvSpPr>
          <p:nvPr>
            <p:ph type="title" idx="4294967295"/>
          </p:nvPr>
        </p:nvSpPr>
        <p:spPr>
          <a:xfrm>
            <a:off x="695400" y="476672"/>
            <a:ext cx="3456384" cy="877888"/>
          </a:xfrm>
        </p:spPr>
        <p:txBody>
          <a:bodyPr>
            <a:normAutofit/>
          </a:bodyPr>
          <a:lstStyle/>
          <a:p>
            <a:r>
              <a:rPr lang="fr-FR" sz="3200" b="1" dirty="0">
                <a:solidFill>
                  <a:schemeClr val="bg1"/>
                </a:solidFill>
                <a:latin typeface="+mn-lt"/>
              </a:rPr>
              <a:t>Flood</a:t>
            </a:r>
            <a:endParaRPr lang="en-GB" sz="3200" b="1" dirty="0">
              <a:solidFill>
                <a:schemeClr val="bg1"/>
              </a:solidFill>
              <a:latin typeface="+mn-lt"/>
            </a:endParaRPr>
          </a:p>
        </p:txBody>
      </p:sp>
      <p:sp>
        <p:nvSpPr>
          <p:cNvPr id="16" name="Rectangle 15">
            <a:extLst>
              <a:ext uri="{FF2B5EF4-FFF2-40B4-BE49-F238E27FC236}">
                <a16:creationId xmlns:a16="http://schemas.microsoft.com/office/drawing/2014/main" id="{5B9506A6-703E-0245-B816-2587A959B4B4}"/>
              </a:ext>
            </a:extLst>
          </p:cNvPr>
          <p:cNvSpPr/>
          <p:nvPr/>
        </p:nvSpPr>
        <p:spPr>
          <a:xfrm>
            <a:off x="0" y="6716698"/>
            <a:ext cx="12178787" cy="258350"/>
          </a:xfrm>
          <a:prstGeom prst="rect">
            <a:avLst/>
          </a:prstGeom>
          <a:solidFill>
            <a:srgbClr val="458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Content Placeholder 2">
            <a:extLst>
              <a:ext uri="{FF2B5EF4-FFF2-40B4-BE49-F238E27FC236}">
                <a16:creationId xmlns:a16="http://schemas.microsoft.com/office/drawing/2014/main" id="{25079812-B9DD-5B4D-80F2-B7749DDA708B}"/>
              </a:ext>
            </a:extLst>
          </p:cNvPr>
          <p:cNvSpPr txBox="1">
            <a:spLocks/>
          </p:cNvSpPr>
          <p:nvPr/>
        </p:nvSpPr>
        <p:spPr>
          <a:xfrm>
            <a:off x="1053008" y="2246014"/>
            <a:ext cx="10515600" cy="27671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b="1" dirty="0">
                <a:solidFill>
                  <a:srgbClr val="005983"/>
                </a:solidFill>
              </a:rPr>
              <a:t>Focus: </a:t>
            </a:r>
            <a:r>
              <a:rPr lang="en-GB" dirty="0">
                <a:solidFill>
                  <a:srgbClr val="005983"/>
                </a:solidFill>
              </a:rPr>
              <a:t>what is the challenge that municipalities are facing regarding flooding ?</a:t>
            </a:r>
          </a:p>
          <a:p>
            <a:pPr marL="0" indent="0">
              <a:lnSpc>
                <a:spcPct val="100000"/>
              </a:lnSpc>
              <a:buFont typeface="Arial" panose="020B0604020202020204" pitchFamily="34" charset="0"/>
              <a:buNone/>
            </a:pPr>
            <a:endParaRPr lang="en-GB" sz="2000" dirty="0">
              <a:solidFill>
                <a:srgbClr val="005983"/>
              </a:solidFill>
            </a:endParaRPr>
          </a:p>
          <a:p>
            <a:pPr marL="0" indent="0">
              <a:lnSpc>
                <a:spcPct val="100000"/>
              </a:lnSpc>
              <a:buFont typeface="Arial" panose="020B0604020202020204" pitchFamily="34" charset="0"/>
              <a:buNone/>
            </a:pPr>
            <a:r>
              <a:rPr lang="en-GB" sz="2000" b="1" dirty="0">
                <a:solidFill>
                  <a:srgbClr val="005983"/>
                </a:solidFill>
              </a:rPr>
              <a:t>Climate change</a:t>
            </a:r>
            <a:r>
              <a:rPr lang="en-GB" sz="2000" dirty="0">
                <a:solidFill>
                  <a:srgbClr val="005983"/>
                </a:solidFill>
              </a:rPr>
              <a:t>: recent years river discharge across Europe</a:t>
            </a:r>
          </a:p>
          <a:p>
            <a:pPr>
              <a:lnSpc>
                <a:spcPct val="100000"/>
              </a:lnSpc>
            </a:pPr>
            <a:r>
              <a:rPr lang="en-GB" sz="2000" dirty="0">
                <a:solidFill>
                  <a:srgbClr val="005983"/>
                </a:solidFill>
              </a:rPr>
              <a:t>Lower than average 2/3 of the year</a:t>
            </a:r>
          </a:p>
          <a:p>
            <a:pPr>
              <a:lnSpc>
                <a:spcPct val="100000"/>
              </a:lnSpc>
            </a:pPr>
            <a:r>
              <a:rPr lang="en-GB" sz="2000" dirty="0">
                <a:solidFill>
                  <a:srgbClr val="005983"/>
                </a:solidFill>
              </a:rPr>
              <a:t>November and December 158 flood notifications</a:t>
            </a:r>
          </a:p>
        </p:txBody>
      </p:sp>
      <p:pic>
        <p:nvPicPr>
          <p:cNvPr id="14" name="Picture 13">
            <a:extLst>
              <a:ext uri="{FF2B5EF4-FFF2-40B4-BE49-F238E27FC236}">
                <a16:creationId xmlns:a16="http://schemas.microsoft.com/office/drawing/2014/main" id="{CA3FEEAC-F2D7-6D45-9A06-A08817608F4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88535" y="692696"/>
            <a:ext cx="2592041" cy="399860"/>
          </a:xfrm>
          <a:prstGeom prst="rect">
            <a:avLst/>
          </a:prstGeom>
        </p:spPr>
      </p:pic>
      <p:sp>
        <p:nvSpPr>
          <p:cNvPr id="5" name="Content Placeholder 2">
            <a:extLst>
              <a:ext uri="{FF2B5EF4-FFF2-40B4-BE49-F238E27FC236}">
                <a16:creationId xmlns:a16="http://schemas.microsoft.com/office/drawing/2014/main" id="{5B4A1FCD-F732-D9E7-025E-7D024DA37221}"/>
              </a:ext>
            </a:extLst>
          </p:cNvPr>
          <p:cNvSpPr txBox="1">
            <a:spLocks/>
          </p:cNvSpPr>
          <p:nvPr/>
        </p:nvSpPr>
        <p:spPr>
          <a:xfrm>
            <a:off x="1053008" y="5013176"/>
            <a:ext cx="5958464" cy="14330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GB" sz="2000" dirty="0">
              <a:solidFill>
                <a:srgbClr val="005983"/>
              </a:solidFill>
            </a:endParaRPr>
          </a:p>
        </p:txBody>
      </p:sp>
      <p:sp>
        <p:nvSpPr>
          <p:cNvPr id="7" name="TextBox 6">
            <a:extLst>
              <a:ext uri="{FF2B5EF4-FFF2-40B4-BE49-F238E27FC236}">
                <a16:creationId xmlns:a16="http://schemas.microsoft.com/office/drawing/2014/main" id="{9243E462-69F2-8A59-3625-A7705C418993}"/>
              </a:ext>
            </a:extLst>
          </p:cNvPr>
          <p:cNvSpPr txBox="1"/>
          <p:nvPr/>
        </p:nvSpPr>
        <p:spPr>
          <a:xfrm>
            <a:off x="1053008" y="5283656"/>
            <a:ext cx="5921105" cy="707886"/>
          </a:xfrm>
          <a:prstGeom prst="rect">
            <a:avLst/>
          </a:prstGeom>
          <a:noFill/>
        </p:spPr>
        <p:txBody>
          <a:bodyPr wrap="square">
            <a:spAutoFit/>
          </a:bodyPr>
          <a:lstStyle/>
          <a:p>
            <a:pPr marL="0" indent="0">
              <a:buNone/>
            </a:pPr>
            <a:r>
              <a:rPr lang="en-GB" sz="2000" dirty="0">
                <a:solidFill>
                  <a:srgbClr val="005983"/>
                </a:solidFill>
              </a:rPr>
              <a:t>This has important impact on the climate conditions in the entire continent.                             </a:t>
            </a:r>
          </a:p>
        </p:txBody>
      </p:sp>
      <p:grpSp>
        <p:nvGrpSpPr>
          <p:cNvPr id="13" name="Group 12">
            <a:extLst>
              <a:ext uri="{FF2B5EF4-FFF2-40B4-BE49-F238E27FC236}">
                <a16:creationId xmlns:a16="http://schemas.microsoft.com/office/drawing/2014/main" id="{A581F3A1-14B5-189F-54EE-17537BE0557A}"/>
              </a:ext>
            </a:extLst>
          </p:cNvPr>
          <p:cNvGrpSpPr/>
          <p:nvPr/>
        </p:nvGrpSpPr>
        <p:grpSpPr>
          <a:xfrm>
            <a:off x="7167799" y="3926214"/>
            <a:ext cx="4846874" cy="2691563"/>
            <a:chOff x="7167799" y="3926214"/>
            <a:chExt cx="4846874" cy="2691563"/>
          </a:xfrm>
        </p:grpSpPr>
        <p:pic>
          <p:nvPicPr>
            <p:cNvPr id="4" name="Picture 3">
              <a:extLst>
                <a:ext uri="{FF2B5EF4-FFF2-40B4-BE49-F238E27FC236}">
                  <a16:creationId xmlns:a16="http://schemas.microsoft.com/office/drawing/2014/main" id="{FD973CAB-E425-15CD-ECB6-50CB1EC2CE6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6120" y="4233991"/>
              <a:ext cx="4838553" cy="2383786"/>
            </a:xfrm>
            <a:prstGeom prst="rect">
              <a:avLst/>
            </a:prstGeom>
          </p:spPr>
        </p:pic>
        <p:sp>
          <p:nvSpPr>
            <p:cNvPr id="9" name="TextBox 8">
              <a:extLst>
                <a:ext uri="{FF2B5EF4-FFF2-40B4-BE49-F238E27FC236}">
                  <a16:creationId xmlns:a16="http://schemas.microsoft.com/office/drawing/2014/main" id="{A5EC2682-B340-B816-4862-5BF0AD7A16E1}"/>
                </a:ext>
              </a:extLst>
            </p:cNvPr>
            <p:cNvSpPr txBox="1"/>
            <p:nvPr/>
          </p:nvSpPr>
          <p:spPr>
            <a:xfrm>
              <a:off x="7167799" y="3926214"/>
              <a:ext cx="4838553" cy="307777"/>
            </a:xfrm>
            <a:prstGeom prst="rect">
              <a:avLst/>
            </a:prstGeom>
            <a:noFill/>
          </p:spPr>
          <p:txBody>
            <a:bodyPr wrap="square">
              <a:spAutoFit/>
            </a:bodyPr>
            <a:lstStyle/>
            <a:p>
              <a:pPr algn="ctr"/>
              <a:r>
                <a:rPr lang="en-GB" sz="1400" dirty="0">
                  <a:solidFill>
                    <a:srgbClr val="005983"/>
                  </a:solidFill>
                  <a:hlinkClick r:id="rId8">
                    <a:extLst>
                      <a:ext uri="{A12FA001-AC4F-418D-AE19-62706E023703}">
                        <ahyp:hlinkClr xmlns:ahyp="http://schemas.microsoft.com/office/drawing/2018/hyperlinkcolor" val="tx"/>
                      </a:ext>
                    </a:extLst>
                  </a:hlinkClick>
                </a:rPr>
                <a:t>https://climate.copernicus.eu/ESOTC/2019/river-discharge</a:t>
              </a:r>
              <a:endParaRPr lang="en-GB" sz="1400" dirty="0"/>
            </a:p>
          </p:txBody>
        </p:sp>
      </p:grpSp>
    </p:spTree>
    <p:extLst>
      <p:ext uri="{BB962C8B-B14F-4D97-AF65-F5344CB8AC3E}">
        <p14:creationId xmlns:p14="http://schemas.microsoft.com/office/powerpoint/2010/main" val="2459652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7EE568-F4CC-7848-9A6E-742B4F6E05FA}"/>
              </a:ext>
            </a:extLst>
          </p:cNvPr>
          <p:cNvPicPr>
            <a:picLocks/>
          </p:cNvPicPr>
          <p:nvPr/>
        </p:nvPicPr>
        <p:blipFill rotWithShape="1">
          <a:blip r:embed="rId3" cstate="screen">
            <a:alphaModFix amt="15000"/>
            <a:extLst>
              <a:ext uri="{BEBA8EAE-BF5A-486C-A8C5-ECC9F3942E4B}">
                <a14:imgProps xmlns:a14="http://schemas.microsoft.com/office/drawing/2010/main">
                  <a14:imgLayer r:embed="rId4">
                    <a14:imgEffect>
                      <a14:saturation sat="139000"/>
                    </a14:imgEffect>
                    <a14:imgEffect>
                      <a14:brightnessContrast contrast="25000"/>
                    </a14:imgEffect>
                  </a14:imgLayer>
                </a14:imgProps>
              </a:ext>
              <a:ext uri="{28A0092B-C50C-407E-A947-70E740481C1C}">
                <a14:useLocalDpi xmlns:a14="http://schemas.microsoft.com/office/drawing/2010/main"/>
              </a:ext>
            </a:extLst>
          </a:blip>
          <a:srcRect t="-6070" b="-2261"/>
          <a:stretch/>
        </p:blipFill>
        <p:spPr>
          <a:xfrm>
            <a:off x="12680" y="774000"/>
            <a:ext cx="12204000" cy="6084000"/>
          </a:xfrm>
          <a:prstGeom prst="rect">
            <a:avLst/>
          </a:prstGeom>
        </p:spPr>
      </p:pic>
      <p:pic>
        <p:nvPicPr>
          <p:cNvPr id="11" name="Picture 10">
            <a:extLst>
              <a:ext uri="{FF2B5EF4-FFF2-40B4-BE49-F238E27FC236}">
                <a16:creationId xmlns:a16="http://schemas.microsoft.com/office/drawing/2014/main" id="{81A69404-FC0D-934B-97C0-3993FB82BC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 t="-3" r="493" b="65880"/>
          <a:stretch/>
        </p:blipFill>
        <p:spPr>
          <a:xfrm>
            <a:off x="0" y="-2385"/>
            <a:ext cx="12216680" cy="2381902"/>
          </a:xfrm>
          <a:prstGeom prst="rect">
            <a:avLst/>
          </a:prstGeom>
        </p:spPr>
      </p:pic>
      <p:sp>
        <p:nvSpPr>
          <p:cNvPr id="2" name="Title 1">
            <a:extLst>
              <a:ext uri="{FF2B5EF4-FFF2-40B4-BE49-F238E27FC236}">
                <a16:creationId xmlns:a16="http://schemas.microsoft.com/office/drawing/2014/main" id="{BC0DB313-B344-60EE-06F8-460EEF8E3249}"/>
              </a:ext>
            </a:extLst>
          </p:cNvPr>
          <p:cNvSpPr>
            <a:spLocks noGrp="1"/>
          </p:cNvSpPr>
          <p:nvPr>
            <p:ph type="title" idx="4294967295"/>
          </p:nvPr>
        </p:nvSpPr>
        <p:spPr>
          <a:xfrm>
            <a:off x="695400" y="476672"/>
            <a:ext cx="3456384" cy="877888"/>
          </a:xfrm>
        </p:spPr>
        <p:txBody>
          <a:bodyPr>
            <a:normAutofit/>
          </a:bodyPr>
          <a:lstStyle/>
          <a:p>
            <a:r>
              <a:rPr lang="fr-FR" sz="3200" b="1" dirty="0">
                <a:solidFill>
                  <a:schemeClr val="bg1"/>
                </a:solidFill>
                <a:latin typeface="+mn-lt"/>
              </a:rPr>
              <a:t>Flood</a:t>
            </a:r>
            <a:endParaRPr lang="en-GB" sz="3200" b="1" dirty="0">
              <a:solidFill>
                <a:schemeClr val="bg1"/>
              </a:solidFill>
              <a:latin typeface="+mn-lt"/>
            </a:endParaRPr>
          </a:p>
        </p:txBody>
      </p:sp>
      <p:sp>
        <p:nvSpPr>
          <p:cNvPr id="16" name="Rectangle 15">
            <a:extLst>
              <a:ext uri="{FF2B5EF4-FFF2-40B4-BE49-F238E27FC236}">
                <a16:creationId xmlns:a16="http://schemas.microsoft.com/office/drawing/2014/main" id="{5B9506A6-703E-0245-B816-2587A959B4B4}"/>
              </a:ext>
            </a:extLst>
          </p:cNvPr>
          <p:cNvSpPr/>
          <p:nvPr/>
        </p:nvSpPr>
        <p:spPr>
          <a:xfrm>
            <a:off x="0" y="6716698"/>
            <a:ext cx="12178787" cy="258350"/>
          </a:xfrm>
          <a:prstGeom prst="rect">
            <a:avLst/>
          </a:prstGeom>
          <a:solidFill>
            <a:srgbClr val="458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Content Placeholder 2">
            <a:extLst>
              <a:ext uri="{FF2B5EF4-FFF2-40B4-BE49-F238E27FC236}">
                <a16:creationId xmlns:a16="http://schemas.microsoft.com/office/drawing/2014/main" id="{25079812-B9DD-5B4D-80F2-B7749DDA708B}"/>
              </a:ext>
            </a:extLst>
          </p:cNvPr>
          <p:cNvSpPr txBox="1">
            <a:spLocks/>
          </p:cNvSpPr>
          <p:nvPr/>
        </p:nvSpPr>
        <p:spPr>
          <a:xfrm>
            <a:off x="695400" y="2177762"/>
            <a:ext cx="5400600" cy="426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b="1" dirty="0">
                <a:solidFill>
                  <a:srgbClr val="005983"/>
                </a:solidFill>
              </a:rPr>
              <a:t>Municipalities</a:t>
            </a:r>
          </a:p>
          <a:p>
            <a:r>
              <a:rPr lang="en-US" sz="1800" dirty="0">
                <a:solidFill>
                  <a:srgbClr val="212529"/>
                </a:solidFill>
                <a:effectLst/>
                <a:latin typeface="Roboto" panose="02000000000000000000" pitchFamily="2" charset="0"/>
                <a:ea typeface="Roboto" panose="02000000000000000000" pitchFamily="2" charset="0"/>
                <a:cs typeface="Roboto" panose="02000000000000000000" pitchFamily="2" charset="0"/>
              </a:rPr>
              <a:t>Engaged in emergency response situations</a:t>
            </a:r>
          </a:p>
          <a:p>
            <a:r>
              <a:rPr lang="en-US" sz="1800" dirty="0">
                <a:solidFill>
                  <a:srgbClr val="212529"/>
                </a:solidFill>
                <a:latin typeface="Roboto" panose="02000000000000000000" pitchFamily="2" charset="0"/>
                <a:ea typeface="Times New Roman" panose="02020603050405020304" pitchFamily="18" charset="0"/>
                <a:cs typeface="Times New Roman" panose="02020603050405020304" pitchFamily="18" charset="0"/>
              </a:rPr>
              <a:t>Comply with national level emergency response regulations</a:t>
            </a:r>
          </a:p>
          <a:p>
            <a:r>
              <a:rPr lang="en-US" sz="1800" dirty="0">
                <a:solidFill>
                  <a:srgbClr val="212529"/>
                </a:solidFill>
                <a:latin typeface="Roboto" panose="02000000000000000000" pitchFamily="2" charset="0"/>
                <a:ea typeface="Times New Roman" panose="02020603050405020304" pitchFamily="18" charset="0"/>
                <a:cs typeface="Times New Roman" panose="02020603050405020304" pitchFamily="18" charset="0"/>
              </a:rPr>
              <a:t>Implement centralized flood risk reduction measures</a:t>
            </a:r>
          </a:p>
          <a:p>
            <a:r>
              <a:rPr lang="en-US" sz="1800" dirty="0">
                <a:solidFill>
                  <a:srgbClr val="212529"/>
                </a:solidFill>
                <a:latin typeface="Roboto" panose="02000000000000000000" pitchFamily="2" charset="0"/>
                <a:ea typeface="Times New Roman" panose="02020603050405020304" pitchFamily="18" charset="0"/>
                <a:cs typeface="Times New Roman" panose="02020603050405020304" pitchFamily="18" charset="0"/>
              </a:rPr>
              <a:t>Face damage control needs</a:t>
            </a:r>
          </a:p>
          <a:p>
            <a:r>
              <a:rPr lang="en-US" sz="1800" dirty="0">
                <a:solidFill>
                  <a:srgbClr val="212529"/>
                </a:solidFill>
                <a:latin typeface="Roboto" panose="02000000000000000000" pitchFamily="2" charset="0"/>
                <a:ea typeface="Times New Roman" panose="02020603050405020304" pitchFamily="18" charset="0"/>
                <a:cs typeface="Times New Roman" panose="02020603050405020304" pitchFamily="18" charset="0"/>
              </a:rPr>
              <a:t>Responsible for the population</a:t>
            </a:r>
            <a:endParaRPr lang="en-US" sz="1800" dirty="0">
              <a:solidFill>
                <a:srgbClr val="212529"/>
              </a:solidFill>
              <a:latin typeface="Roboto" panose="02000000000000000000" pitchFamily="2" charset="0"/>
              <a:ea typeface="Roboto" panose="02000000000000000000" pitchFamily="2" charset="0"/>
              <a:cs typeface="Roboto" panose="02000000000000000000" pitchFamily="2" charset="0"/>
            </a:endParaRPr>
          </a:p>
          <a:p>
            <a:r>
              <a:rPr lang="en-US" sz="1800" dirty="0">
                <a:solidFill>
                  <a:srgbClr val="212529"/>
                </a:solidFill>
                <a:latin typeface="Roboto" panose="02000000000000000000" pitchFamily="2" charset="0"/>
                <a:ea typeface="Times New Roman" panose="02020603050405020304" pitchFamily="18" charset="0"/>
                <a:cs typeface="Times New Roman" panose="02020603050405020304" pitchFamily="18" charset="0"/>
              </a:rPr>
              <a:t>Identify and plan the recovery of urban infrastructure</a:t>
            </a:r>
          </a:p>
          <a:p>
            <a:r>
              <a:rPr lang="en-US" sz="1800" dirty="0">
                <a:solidFill>
                  <a:srgbClr val="212529"/>
                </a:solidFill>
                <a:latin typeface="Roboto" panose="02000000000000000000" pitchFamily="2" charset="0"/>
                <a:ea typeface="Times New Roman" panose="02020603050405020304" pitchFamily="18" charset="0"/>
                <a:cs typeface="Times New Roman" panose="02020603050405020304" pitchFamily="18" charset="0"/>
              </a:rPr>
              <a:t>Relate and cater to inundated agricultural fields</a:t>
            </a:r>
          </a:p>
          <a:p>
            <a:r>
              <a:rPr lang="en-US" sz="1800" dirty="0">
                <a:solidFill>
                  <a:srgbClr val="212529"/>
                </a:solidFill>
                <a:latin typeface="Roboto" panose="02000000000000000000" pitchFamily="2" charset="0"/>
                <a:ea typeface="Times New Roman" panose="02020603050405020304" pitchFamily="18" charset="0"/>
                <a:cs typeface="Times New Roman" panose="02020603050405020304" pitchFamily="18" charset="0"/>
              </a:rPr>
              <a:t>etc.</a:t>
            </a:r>
            <a:endParaRPr lang="en-US" sz="1800" dirty="0">
              <a:solidFill>
                <a:srgbClr val="212529"/>
              </a:solidFill>
              <a:latin typeface="Roboto" panose="02000000000000000000" pitchFamily="2" charset="0"/>
              <a:ea typeface="Roboto" panose="02000000000000000000" pitchFamily="2" charset="0"/>
              <a:cs typeface="Roboto" panose="02000000000000000000" pitchFamily="2" charset="0"/>
            </a:endParaRPr>
          </a:p>
          <a:p>
            <a:pPr>
              <a:lnSpc>
                <a:spcPct val="100000"/>
              </a:lnSpc>
            </a:pPr>
            <a:endParaRPr lang="en-GB" sz="2000" dirty="0">
              <a:solidFill>
                <a:srgbClr val="005983"/>
              </a:solidFill>
            </a:endParaRPr>
          </a:p>
        </p:txBody>
      </p:sp>
      <p:pic>
        <p:nvPicPr>
          <p:cNvPr id="14" name="Picture 13">
            <a:extLst>
              <a:ext uri="{FF2B5EF4-FFF2-40B4-BE49-F238E27FC236}">
                <a16:creationId xmlns:a16="http://schemas.microsoft.com/office/drawing/2014/main" id="{CA3FEEAC-F2D7-6D45-9A06-A08817608F4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88535" y="692696"/>
            <a:ext cx="2592041" cy="399860"/>
          </a:xfrm>
          <a:prstGeom prst="rect">
            <a:avLst/>
          </a:prstGeom>
        </p:spPr>
      </p:pic>
      <p:sp>
        <p:nvSpPr>
          <p:cNvPr id="5" name="Content Placeholder 2">
            <a:extLst>
              <a:ext uri="{FF2B5EF4-FFF2-40B4-BE49-F238E27FC236}">
                <a16:creationId xmlns:a16="http://schemas.microsoft.com/office/drawing/2014/main" id="{5B4A1FCD-F732-D9E7-025E-7D024DA37221}"/>
              </a:ext>
            </a:extLst>
          </p:cNvPr>
          <p:cNvSpPr txBox="1">
            <a:spLocks/>
          </p:cNvSpPr>
          <p:nvPr/>
        </p:nvSpPr>
        <p:spPr>
          <a:xfrm>
            <a:off x="1053008" y="5013176"/>
            <a:ext cx="5958464" cy="14330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GB" sz="2000" dirty="0">
              <a:solidFill>
                <a:srgbClr val="005983"/>
              </a:solidFill>
            </a:endParaRPr>
          </a:p>
        </p:txBody>
      </p:sp>
      <p:sp>
        <p:nvSpPr>
          <p:cNvPr id="3" name="Content Placeholder 2">
            <a:extLst>
              <a:ext uri="{FF2B5EF4-FFF2-40B4-BE49-F238E27FC236}">
                <a16:creationId xmlns:a16="http://schemas.microsoft.com/office/drawing/2014/main" id="{58F145B4-284A-E0E8-9658-6393FC71C35E}"/>
              </a:ext>
            </a:extLst>
          </p:cNvPr>
          <p:cNvSpPr txBox="1">
            <a:spLocks/>
          </p:cNvSpPr>
          <p:nvPr/>
        </p:nvSpPr>
        <p:spPr>
          <a:xfrm>
            <a:off x="6089393" y="2177761"/>
            <a:ext cx="5400600" cy="426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b="1" dirty="0">
                <a:solidFill>
                  <a:srgbClr val="005983"/>
                </a:solidFill>
              </a:rPr>
              <a:t>Need</a:t>
            </a:r>
          </a:p>
          <a:p>
            <a:r>
              <a:rPr lang="en-GB" sz="1800" dirty="0">
                <a:solidFill>
                  <a:srgbClr val="212529"/>
                </a:solidFill>
                <a:effectLst/>
                <a:latin typeface="Roboto" panose="02000000000000000000" pitchFamily="2" charset="0"/>
                <a:ea typeface="Roboto" panose="02000000000000000000" pitchFamily="2" charset="0"/>
                <a:cs typeface="Roboto" panose="02000000000000000000" pitchFamily="2" charset="0"/>
              </a:rPr>
              <a:t>Get warning about an upcoming flood way in advance</a:t>
            </a:r>
          </a:p>
          <a:p>
            <a:r>
              <a:rPr lang="en-GB" sz="1800" dirty="0">
                <a:solidFill>
                  <a:srgbClr val="212529"/>
                </a:solidFill>
                <a:effectLst/>
                <a:latin typeface="Roboto" panose="02000000000000000000" pitchFamily="2" charset="0"/>
                <a:ea typeface="Roboto" panose="02000000000000000000" pitchFamily="2" charset="0"/>
                <a:cs typeface="Roboto" panose="02000000000000000000" pitchFamily="2" charset="0"/>
              </a:rPr>
              <a:t>Get indication about the flood span and the size of the damages</a:t>
            </a:r>
          </a:p>
          <a:p>
            <a:r>
              <a:rPr lang="en-GB" sz="1800" dirty="0">
                <a:solidFill>
                  <a:srgbClr val="212529"/>
                </a:solidFill>
                <a:effectLst/>
                <a:latin typeface="Roboto" panose="02000000000000000000" pitchFamily="2" charset="0"/>
                <a:ea typeface="Roboto" panose="02000000000000000000" pitchFamily="2" charset="0"/>
                <a:cs typeface="Roboto" panose="02000000000000000000" pitchFamily="2" charset="0"/>
              </a:rPr>
              <a:t>Plan in compliance with the emergency response regulations</a:t>
            </a:r>
          </a:p>
          <a:p>
            <a:r>
              <a:rPr lang="en-GB" sz="1800" dirty="0">
                <a:solidFill>
                  <a:srgbClr val="212529"/>
                </a:solidFill>
                <a:effectLst/>
                <a:latin typeface="Roboto" panose="02000000000000000000" pitchFamily="2" charset="0"/>
                <a:ea typeface="Roboto" panose="02000000000000000000" pitchFamily="2" charset="0"/>
                <a:cs typeface="Roboto" panose="02000000000000000000" pitchFamily="2" charset="0"/>
              </a:rPr>
              <a:t>Get information about what resources will be needed for recovery</a:t>
            </a:r>
          </a:p>
          <a:p>
            <a:r>
              <a:rPr lang="en-GB" sz="1800" dirty="0">
                <a:solidFill>
                  <a:srgbClr val="212529"/>
                </a:solidFill>
                <a:effectLst/>
                <a:latin typeface="Roboto" panose="02000000000000000000" pitchFamily="2" charset="0"/>
                <a:ea typeface="Roboto" panose="02000000000000000000" pitchFamily="2" charset="0"/>
                <a:cs typeface="Roboto" panose="02000000000000000000" pitchFamily="2" charset="0"/>
              </a:rPr>
              <a:t>Be able to plan based on what-if scenarios</a:t>
            </a:r>
          </a:p>
          <a:p>
            <a:pPr>
              <a:lnSpc>
                <a:spcPct val="100000"/>
              </a:lnSpc>
            </a:pPr>
            <a:endParaRPr lang="en-GB" sz="2000" dirty="0">
              <a:solidFill>
                <a:srgbClr val="005983"/>
              </a:solidFill>
            </a:endParaRPr>
          </a:p>
        </p:txBody>
      </p:sp>
    </p:spTree>
    <p:extLst>
      <p:ext uri="{BB962C8B-B14F-4D97-AF65-F5344CB8AC3E}">
        <p14:creationId xmlns:p14="http://schemas.microsoft.com/office/powerpoint/2010/main" val="4116202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7EE568-F4CC-7848-9A6E-742B4F6E05FA}"/>
              </a:ext>
            </a:extLst>
          </p:cNvPr>
          <p:cNvPicPr>
            <a:picLocks/>
          </p:cNvPicPr>
          <p:nvPr/>
        </p:nvPicPr>
        <p:blipFill rotWithShape="1">
          <a:blip r:embed="rId3" cstate="screen">
            <a:alphaModFix amt="15000"/>
            <a:extLst>
              <a:ext uri="{BEBA8EAE-BF5A-486C-A8C5-ECC9F3942E4B}">
                <a14:imgProps xmlns:a14="http://schemas.microsoft.com/office/drawing/2010/main">
                  <a14:imgLayer r:embed="rId4">
                    <a14:imgEffect>
                      <a14:saturation sat="139000"/>
                    </a14:imgEffect>
                    <a14:imgEffect>
                      <a14:brightnessContrast contrast="25000"/>
                    </a14:imgEffect>
                  </a14:imgLayer>
                </a14:imgProps>
              </a:ext>
              <a:ext uri="{28A0092B-C50C-407E-A947-70E740481C1C}">
                <a14:useLocalDpi xmlns:a14="http://schemas.microsoft.com/office/drawing/2010/main"/>
              </a:ext>
            </a:extLst>
          </a:blip>
          <a:srcRect t="-6070" b="-2261"/>
          <a:stretch/>
        </p:blipFill>
        <p:spPr>
          <a:xfrm>
            <a:off x="12680" y="774000"/>
            <a:ext cx="12204000" cy="6084000"/>
          </a:xfrm>
          <a:prstGeom prst="rect">
            <a:avLst/>
          </a:prstGeom>
        </p:spPr>
      </p:pic>
      <p:pic>
        <p:nvPicPr>
          <p:cNvPr id="11" name="Picture 10">
            <a:extLst>
              <a:ext uri="{FF2B5EF4-FFF2-40B4-BE49-F238E27FC236}">
                <a16:creationId xmlns:a16="http://schemas.microsoft.com/office/drawing/2014/main" id="{81A69404-FC0D-934B-97C0-3993FB82BC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 t="-3" r="493" b="65880"/>
          <a:stretch/>
        </p:blipFill>
        <p:spPr>
          <a:xfrm>
            <a:off x="34326" y="0"/>
            <a:ext cx="12216680" cy="2381902"/>
          </a:xfrm>
          <a:prstGeom prst="rect">
            <a:avLst/>
          </a:prstGeom>
        </p:spPr>
      </p:pic>
      <p:sp>
        <p:nvSpPr>
          <p:cNvPr id="2" name="Title 1">
            <a:extLst>
              <a:ext uri="{FF2B5EF4-FFF2-40B4-BE49-F238E27FC236}">
                <a16:creationId xmlns:a16="http://schemas.microsoft.com/office/drawing/2014/main" id="{BC0DB313-B344-60EE-06F8-460EEF8E3249}"/>
              </a:ext>
            </a:extLst>
          </p:cNvPr>
          <p:cNvSpPr>
            <a:spLocks noGrp="1"/>
          </p:cNvSpPr>
          <p:nvPr>
            <p:ph type="title" idx="4294967295"/>
          </p:nvPr>
        </p:nvSpPr>
        <p:spPr>
          <a:xfrm>
            <a:off x="695400" y="476672"/>
            <a:ext cx="3456384" cy="877888"/>
          </a:xfrm>
        </p:spPr>
        <p:txBody>
          <a:bodyPr>
            <a:normAutofit/>
          </a:bodyPr>
          <a:lstStyle/>
          <a:p>
            <a:r>
              <a:rPr lang="fr-FR" sz="3200" b="1" dirty="0">
                <a:solidFill>
                  <a:schemeClr val="bg1"/>
                </a:solidFill>
                <a:latin typeface="+mn-lt"/>
              </a:rPr>
              <a:t>Flood</a:t>
            </a:r>
            <a:endParaRPr lang="en-GB" sz="3200" b="1" dirty="0">
              <a:solidFill>
                <a:schemeClr val="bg1"/>
              </a:solidFill>
              <a:latin typeface="+mn-lt"/>
            </a:endParaRPr>
          </a:p>
        </p:txBody>
      </p:sp>
      <p:sp>
        <p:nvSpPr>
          <p:cNvPr id="16" name="Rectangle 15">
            <a:extLst>
              <a:ext uri="{FF2B5EF4-FFF2-40B4-BE49-F238E27FC236}">
                <a16:creationId xmlns:a16="http://schemas.microsoft.com/office/drawing/2014/main" id="{5B9506A6-703E-0245-B816-2587A959B4B4}"/>
              </a:ext>
            </a:extLst>
          </p:cNvPr>
          <p:cNvSpPr/>
          <p:nvPr/>
        </p:nvSpPr>
        <p:spPr>
          <a:xfrm>
            <a:off x="0" y="6716698"/>
            <a:ext cx="12178787" cy="258350"/>
          </a:xfrm>
          <a:prstGeom prst="rect">
            <a:avLst/>
          </a:prstGeom>
          <a:solidFill>
            <a:srgbClr val="458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4" name="Picture 13">
            <a:extLst>
              <a:ext uri="{FF2B5EF4-FFF2-40B4-BE49-F238E27FC236}">
                <a16:creationId xmlns:a16="http://schemas.microsoft.com/office/drawing/2014/main" id="{CA3FEEAC-F2D7-6D45-9A06-A08817608F4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88535" y="692696"/>
            <a:ext cx="2592041" cy="399860"/>
          </a:xfrm>
          <a:prstGeom prst="rect">
            <a:avLst/>
          </a:prstGeom>
        </p:spPr>
      </p:pic>
      <p:sp>
        <p:nvSpPr>
          <p:cNvPr id="5" name="Content Placeholder 2">
            <a:extLst>
              <a:ext uri="{FF2B5EF4-FFF2-40B4-BE49-F238E27FC236}">
                <a16:creationId xmlns:a16="http://schemas.microsoft.com/office/drawing/2014/main" id="{5B4A1FCD-F732-D9E7-025E-7D024DA37221}"/>
              </a:ext>
            </a:extLst>
          </p:cNvPr>
          <p:cNvSpPr txBox="1">
            <a:spLocks/>
          </p:cNvSpPr>
          <p:nvPr/>
        </p:nvSpPr>
        <p:spPr>
          <a:xfrm>
            <a:off x="1053008" y="5013176"/>
            <a:ext cx="5958464" cy="14330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GB" sz="2000" dirty="0">
              <a:solidFill>
                <a:srgbClr val="005983"/>
              </a:solidFill>
            </a:endParaRPr>
          </a:p>
        </p:txBody>
      </p:sp>
      <p:pic>
        <p:nvPicPr>
          <p:cNvPr id="3" name="Google Shape;200;p7">
            <a:extLst>
              <a:ext uri="{FF2B5EF4-FFF2-40B4-BE49-F238E27FC236}">
                <a16:creationId xmlns:a16="http://schemas.microsoft.com/office/drawing/2014/main" id="{38F1E1D7-7223-5BC7-F520-24457D0478D5}"/>
              </a:ext>
            </a:extLst>
          </p:cNvPr>
          <p:cNvPicPr preferRelativeResize="0"/>
          <p:nvPr/>
        </p:nvPicPr>
        <p:blipFill rotWithShape="1">
          <a:blip r:embed="rId7">
            <a:alphaModFix/>
          </a:blip>
          <a:srcRect/>
          <a:stretch/>
        </p:blipFill>
        <p:spPr>
          <a:xfrm>
            <a:off x="34326" y="1687303"/>
            <a:ext cx="8760320" cy="3446004"/>
          </a:xfrm>
          <a:prstGeom prst="rect">
            <a:avLst/>
          </a:prstGeom>
          <a:noFill/>
          <a:ln>
            <a:noFill/>
          </a:ln>
        </p:spPr>
      </p:pic>
      <p:pic>
        <p:nvPicPr>
          <p:cNvPr id="6" name="Picture 5">
            <a:extLst>
              <a:ext uri="{FF2B5EF4-FFF2-40B4-BE49-F238E27FC236}">
                <a16:creationId xmlns:a16="http://schemas.microsoft.com/office/drawing/2014/main" id="{54C17792-DC93-A29C-8C99-01191CBEA5BD}"/>
              </a:ext>
            </a:extLst>
          </p:cNvPr>
          <p:cNvPicPr>
            <a:picLocks noChangeAspect="1"/>
          </p:cNvPicPr>
          <p:nvPr/>
        </p:nvPicPr>
        <p:blipFill>
          <a:blip r:embed="rId8"/>
          <a:stretch>
            <a:fillRect/>
          </a:stretch>
        </p:blipFill>
        <p:spPr>
          <a:xfrm>
            <a:off x="2702586" y="3307332"/>
            <a:ext cx="7108371" cy="3266826"/>
          </a:xfrm>
          <a:prstGeom prst="rect">
            <a:avLst/>
          </a:prstGeom>
        </p:spPr>
      </p:pic>
      <p:pic>
        <p:nvPicPr>
          <p:cNvPr id="7" name="Picture 6">
            <a:extLst>
              <a:ext uri="{FF2B5EF4-FFF2-40B4-BE49-F238E27FC236}">
                <a16:creationId xmlns:a16="http://schemas.microsoft.com/office/drawing/2014/main" id="{F9C16A37-726E-EFAF-4E2D-4D2AD422F9D3}"/>
              </a:ext>
            </a:extLst>
          </p:cNvPr>
          <p:cNvPicPr>
            <a:picLocks noChangeAspect="1"/>
          </p:cNvPicPr>
          <p:nvPr/>
        </p:nvPicPr>
        <p:blipFill>
          <a:blip r:embed="rId9"/>
          <a:stretch>
            <a:fillRect/>
          </a:stretch>
        </p:blipFill>
        <p:spPr>
          <a:xfrm>
            <a:off x="4825280" y="2605933"/>
            <a:ext cx="7162800" cy="3247800"/>
          </a:xfrm>
          <a:prstGeom prst="rect">
            <a:avLst/>
          </a:prstGeom>
        </p:spPr>
      </p:pic>
    </p:spTree>
    <p:extLst>
      <p:ext uri="{BB962C8B-B14F-4D97-AF65-F5344CB8AC3E}">
        <p14:creationId xmlns:p14="http://schemas.microsoft.com/office/powerpoint/2010/main" val="26759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8"/>
          <p:cNvPicPr preferRelativeResize="0"/>
          <p:nvPr/>
        </p:nvPicPr>
        <p:blipFill rotWithShape="1">
          <a:blip r:embed="rId3">
            <a:alphaModFix amt="15000"/>
          </a:blip>
          <a:srcRect t="-6070" b="-2261"/>
          <a:stretch/>
        </p:blipFill>
        <p:spPr>
          <a:xfrm>
            <a:off x="12680" y="774000"/>
            <a:ext cx="12204000" cy="6084000"/>
          </a:xfrm>
          <a:prstGeom prst="rect">
            <a:avLst/>
          </a:prstGeom>
          <a:noFill/>
          <a:ln>
            <a:noFill/>
          </a:ln>
        </p:spPr>
      </p:pic>
      <p:pic>
        <p:nvPicPr>
          <p:cNvPr id="209" name="Google Shape;209;p8"/>
          <p:cNvPicPr preferRelativeResize="0"/>
          <p:nvPr/>
        </p:nvPicPr>
        <p:blipFill rotWithShape="1">
          <a:blip r:embed="rId4">
            <a:alphaModFix/>
          </a:blip>
          <a:srcRect l="-1" t="-3" r="492" b="65880"/>
          <a:stretch/>
        </p:blipFill>
        <p:spPr>
          <a:xfrm>
            <a:off x="34326" y="0"/>
            <a:ext cx="12216680" cy="2381902"/>
          </a:xfrm>
          <a:prstGeom prst="rect">
            <a:avLst/>
          </a:prstGeom>
          <a:noFill/>
          <a:ln>
            <a:noFill/>
          </a:ln>
        </p:spPr>
      </p:pic>
      <p:sp>
        <p:nvSpPr>
          <p:cNvPr id="210" name="Google Shape;210;p8"/>
          <p:cNvSpPr txBox="1">
            <a:spLocks noGrp="1"/>
          </p:cNvSpPr>
          <p:nvPr>
            <p:ph type="title" idx="4294967295"/>
          </p:nvPr>
        </p:nvSpPr>
        <p:spPr>
          <a:xfrm>
            <a:off x="695400" y="476672"/>
            <a:ext cx="6316072" cy="87788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Calibri"/>
              <a:buNone/>
            </a:pPr>
            <a:r>
              <a:rPr lang="en-US" sz="3600" b="1" dirty="0">
                <a:solidFill>
                  <a:schemeClr val="lt1"/>
                </a:solidFill>
                <a:latin typeface="Calibri"/>
                <a:ea typeface="Calibri"/>
                <a:cs typeface="Calibri"/>
                <a:sym typeface="Calibri"/>
              </a:rPr>
              <a:t>Flood span and damages  evaluation</a:t>
            </a:r>
            <a:endParaRPr dirty="0"/>
          </a:p>
        </p:txBody>
      </p:sp>
      <p:sp>
        <p:nvSpPr>
          <p:cNvPr id="211" name="Google Shape;211;p8"/>
          <p:cNvSpPr/>
          <p:nvPr/>
        </p:nvSpPr>
        <p:spPr>
          <a:xfrm>
            <a:off x="0" y="6716698"/>
            <a:ext cx="12178787" cy="258350"/>
          </a:xfrm>
          <a:prstGeom prst="rect">
            <a:avLst/>
          </a:prstGeom>
          <a:solidFill>
            <a:srgbClr val="458F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12" name="Google Shape;212;p8"/>
          <p:cNvPicPr preferRelativeResize="0"/>
          <p:nvPr/>
        </p:nvPicPr>
        <p:blipFill rotWithShape="1">
          <a:blip r:embed="rId5">
            <a:alphaModFix/>
          </a:blip>
          <a:srcRect/>
          <a:stretch/>
        </p:blipFill>
        <p:spPr>
          <a:xfrm>
            <a:off x="8688535" y="692696"/>
            <a:ext cx="2592041" cy="399860"/>
          </a:xfrm>
          <a:prstGeom prst="rect">
            <a:avLst/>
          </a:prstGeom>
          <a:noFill/>
          <a:ln>
            <a:noFill/>
          </a:ln>
        </p:spPr>
      </p:pic>
      <p:pic>
        <p:nvPicPr>
          <p:cNvPr id="214" name="Google Shape;214;p8"/>
          <p:cNvPicPr preferRelativeResize="0"/>
          <p:nvPr/>
        </p:nvPicPr>
        <p:blipFill rotWithShape="1">
          <a:blip r:embed="rId6">
            <a:alphaModFix/>
          </a:blip>
          <a:srcRect/>
          <a:stretch/>
        </p:blipFill>
        <p:spPr>
          <a:xfrm>
            <a:off x="236999" y="1652095"/>
            <a:ext cx="4871528" cy="3155467"/>
          </a:xfrm>
          <a:prstGeom prst="rect">
            <a:avLst/>
          </a:prstGeom>
          <a:noFill/>
          <a:ln>
            <a:noFill/>
          </a:ln>
        </p:spPr>
      </p:pic>
      <p:pic>
        <p:nvPicPr>
          <p:cNvPr id="215" name="Google Shape;215;p8"/>
          <p:cNvPicPr preferRelativeResize="0"/>
          <p:nvPr/>
        </p:nvPicPr>
        <p:blipFill rotWithShape="1">
          <a:blip r:embed="rId7">
            <a:alphaModFix/>
          </a:blip>
          <a:srcRect/>
          <a:stretch/>
        </p:blipFill>
        <p:spPr>
          <a:xfrm>
            <a:off x="5859001" y="1408125"/>
            <a:ext cx="6096000" cy="2784888"/>
          </a:xfrm>
          <a:prstGeom prst="rect">
            <a:avLst/>
          </a:prstGeom>
          <a:noFill/>
          <a:ln>
            <a:noFill/>
          </a:ln>
        </p:spPr>
      </p:pic>
      <p:pic>
        <p:nvPicPr>
          <p:cNvPr id="216" name="Google Shape;216;p8"/>
          <p:cNvPicPr preferRelativeResize="0"/>
          <p:nvPr/>
        </p:nvPicPr>
        <p:blipFill rotWithShape="1">
          <a:blip r:embed="rId8">
            <a:alphaModFix/>
          </a:blip>
          <a:srcRect/>
          <a:stretch/>
        </p:blipFill>
        <p:spPr>
          <a:xfrm>
            <a:off x="3122258" y="4116912"/>
            <a:ext cx="5934269" cy="2559134"/>
          </a:xfrm>
          <a:prstGeom prst="rect">
            <a:avLst/>
          </a:prstGeom>
          <a:noFill/>
          <a:ln>
            <a:noFill/>
          </a:ln>
        </p:spPr>
      </p:pic>
    </p:spTree>
    <p:extLst>
      <p:ext uri="{BB962C8B-B14F-4D97-AF65-F5344CB8AC3E}">
        <p14:creationId xmlns:p14="http://schemas.microsoft.com/office/powerpoint/2010/main" val="243509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4"/>
                                        </p:tgtEl>
                                        <p:attrNameLst>
                                          <p:attrName>style.visibility</p:attrName>
                                        </p:attrNameLst>
                                      </p:cBhvr>
                                      <p:to>
                                        <p:strVal val="visible"/>
                                      </p:to>
                                    </p:set>
                                    <p:anim calcmode="lin" valueType="num">
                                      <p:cBhvr additive="base">
                                        <p:cTn id="7" dur="500" fill="hold"/>
                                        <p:tgtEl>
                                          <p:spTgt spid="214"/>
                                        </p:tgtEl>
                                        <p:attrNameLst>
                                          <p:attrName>ppt_x</p:attrName>
                                        </p:attrNameLst>
                                      </p:cBhvr>
                                      <p:tavLst>
                                        <p:tav tm="0">
                                          <p:val>
                                            <p:strVal val="#ppt_x"/>
                                          </p:val>
                                        </p:tav>
                                        <p:tav tm="100000">
                                          <p:val>
                                            <p:strVal val="#ppt_x"/>
                                          </p:val>
                                        </p:tav>
                                      </p:tavLst>
                                    </p:anim>
                                    <p:anim calcmode="lin" valueType="num">
                                      <p:cBhvr additive="base">
                                        <p:cTn id="8" dur="500" fill="hold"/>
                                        <p:tgtEl>
                                          <p:spTgt spid="2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6"/>
                                        </p:tgtEl>
                                        <p:attrNameLst>
                                          <p:attrName>style.visibility</p:attrName>
                                        </p:attrNameLst>
                                      </p:cBhvr>
                                      <p:to>
                                        <p:strVal val="visible"/>
                                      </p:to>
                                    </p:set>
                                    <p:anim calcmode="lin" valueType="num">
                                      <p:cBhvr additive="base">
                                        <p:cTn id="13" dur="500" fill="hold"/>
                                        <p:tgtEl>
                                          <p:spTgt spid="216"/>
                                        </p:tgtEl>
                                        <p:attrNameLst>
                                          <p:attrName>ppt_x</p:attrName>
                                        </p:attrNameLst>
                                      </p:cBhvr>
                                      <p:tavLst>
                                        <p:tav tm="0">
                                          <p:val>
                                            <p:strVal val="#ppt_x"/>
                                          </p:val>
                                        </p:tav>
                                        <p:tav tm="100000">
                                          <p:val>
                                            <p:strVal val="#ppt_x"/>
                                          </p:val>
                                        </p:tav>
                                      </p:tavLst>
                                    </p:anim>
                                    <p:anim calcmode="lin" valueType="num">
                                      <p:cBhvr additive="base">
                                        <p:cTn id="14" dur="500" fill="hold"/>
                                        <p:tgtEl>
                                          <p:spTgt spid="2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5"/>
                                        </p:tgtEl>
                                        <p:attrNameLst>
                                          <p:attrName>style.visibility</p:attrName>
                                        </p:attrNameLst>
                                      </p:cBhvr>
                                      <p:to>
                                        <p:strVal val="visible"/>
                                      </p:to>
                                    </p:set>
                                    <p:anim calcmode="lin" valueType="num">
                                      <p:cBhvr additive="base">
                                        <p:cTn id="19" dur="500" fill="hold"/>
                                        <p:tgtEl>
                                          <p:spTgt spid="215"/>
                                        </p:tgtEl>
                                        <p:attrNameLst>
                                          <p:attrName>ppt_x</p:attrName>
                                        </p:attrNameLst>
                                      </p:cBhvr>
                                      <p:tavLst>
                                        <p:tav tm="0">
                                          <p:val>
                                            <p:strVal val="#ppt_x"/>
                                          </p:val>
                                        </p:tav>
                                        <p:tav tm="100000">
                                          <p:val>
                                            <p:strVal val="#ppt_x"/>
                                          </p:val>
                                        </p:tav>
                                      </p:tavLst>
                                    </p:anim>
                                    <p:anim calcmode="lin" valueType="num">
                                      <p:cBhvr additive="base">
                                        <p:cTn id="20" dur="500" fill="hold"/>
                                        <p:tgtEl>
                                          <p:spTgt spid="2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9"/>
          <p:cNvPicPr preferRelativeResize="0"/>
          <p:nvPr/>
        </p:nvPicPr>
        <p:blipFill rotWithShape="1">
          <a:blip r:embed="rId3">
            <a:alphaModFix amt="15000"/>
          </a:blip>
          <a:srcRect t="-6070" b="-2261"/>
          <a:stretch/>
        </p:blipFill>
        <p:spPr>
          <a:xfrm>
            <a:off x="48275" y="890761"/>
            <a:ext cx="12204000" cy="6084000"/>
          </a:xfrm>
          <a:prstGeom prst="rect">
            <a:avLst/>
          </a:prstGeom>
          <a:noFill/>
          <a:ln>
            <a:noFill/>
          </a:ln>
        </p:spPr>
      </p:pic>
      <p:pic>
        <p:nvPicPr>
          <p:cNvPr id="223" name="Google Shape;223;p9"/>
          <p:cNvPicPr preferRelativeResize="0"/>
          <p:nvPr/>
        </p:nvPicPr>
        <p:blipFill rotWithShape="1">
          <a:blip r:embed="rId4">
            <a:alphaModFix/>
          </a:blip>
          <a:srcRect l="-1" t="-3" r="492" b="65880"/>
          <a:stretch/>
        </p:blipFill>
        <p:spPr>
          <a:xfrm>
            <a:off x="34326" y="0"/>
            <a:ext cx="12216680" cy="2381902"/>
          </a:xfrm>
          <a:prstGeom prst="rect">
            <a:avLst/>
          </a:prstGeom>
          <a:noFill/>
          <a:ln>
            <a:noFill/>
          </a:ln>
        </p:spPr>
      </p:pic>
      <p:sp>
        <p:nvSpPr>
          <p:cNvPr id="224" name="Google Shape;224;p9"/>
          <p:cNvSpPr txBox="1">
            <a:spLocks noGrp="1"/>
          </p:cNvSpPr>
          <p:nvPr>
            <p:ph type="title" idx="4294967295"/>
          </p:nvPr>
        </p:nvSpPr>
        <p:spPr>
          <a:xfrm>
            <a:off x="695400" y="476672"/>
            <a:ext cx="5832648" cy="87788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Calibri"/>
              <a:buNone/>
            </a:pPr>
            <a:r>
              <a:rPr lang="en-US" sz="3600" b="1" dirty="0">
                <a:solidFill>
                  <a:schemeClr val="lt1"/>
                </a:solidFill>
                <a:latin typeface="Calibri"/>
                <a:ea typeface="Calibri"/>
                <a:cs typeface="Calibri"/>
                <a:sym typeface="Calibri"/>
              </a:rPr>
              <a:t>Flood forecasting and simulation</a:t>
            </a:r>
            <a:endParaRPr dirty="0"/>
          </a:p>
        </p:txBody>
      </p:sp>
      <p:sp>
        <p:nvSpPr>
          <p:cNvPr id="225" name="Google Shape;225;p9"/>
          <p:cNvSpPr/>
          <p:nvPr/>
        </p:nvSpPr>
        <p:spPr>
          <a:xfrm>
            <a:off x="0" y="6716698"/>
            <a:ext cx="12178787" cy="258350"/>
          </a:xfrm>
          <a:prstGeom prst="rect">
            <a:avLst/>
          </a:prstGeom>
          <a:solidFill>
            <a:srgbClr val="458F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26" name="Google Shape;226;p9"/>
          <p:cNvPicPr preferRelativeResize="0"/>
          <p:nvPr/>
        </p:nvPicPr>
        <p:blipFill rotWithShape="1">
          <a:blip r:embed="rId5">
            <a:alphaModFix/>
          </a:blip>
          <a:srcRect/>
          <a:stretch/>
        </p:blipFill>
        <p:spPr>
          <a:xfrm>
            <a:off x="8688535" y="692696"/>
            <a:ext cx="2592041" cy="399860"/>
          </a:xfrm>
          <a:prstGeom prst="rect">
            <a:avLst/>
          </a:prstGeom>
          <a:noFill/>
          <a:ln>
            <a:noFill/>
          </a:ln>
        </p:spPr>
      </p:pic>
      <p:sp>
        <p:nvSpPr>
          <p:cNvPr id="237" name="Google Shape;237;p9"/>
          <p:cNvSpPr txBox="1"/>
          <p:nvPr/>
        </p:nvSpPr>
        <p:spPr>
          <a:xfrm>
            <a:off x="828489" y="2282797"/>
            <a:ext cx="5528768" cy="6127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0" u="none" dirty="0">
                <a:solidFill>
                  <a:schemeClr val="dk1"/>
                </a:solidFill>
                <a:latin typeface="Calibri"/>
                <a:ea typeface="Calibri"/>
                <a:cs typeface="Calibri"/>
                <a:sym typeface="Calibri"/>
              </a:rPr>
              <a:t>EO4AI to forecast water levels and river discharge for 30 days ahead and more </a:t>
            </a:r>
            <a:endParaRPr dirty="0"/>
          </a:p>
        </p:txBody>
      </p:sp>
      <p:sp>
        <p:nvSpPr>
          <p:cNvPr id="238" name="Google Shape;238;p9"/>
          <p:cNvSpPr txBox="1"/>
          <p:nvPr/>
        </p:nvSpPr>
        <p:spPr>
          <a:xfrm>
            <a:off x="933105" y="3591800"/>
            <a:ext cx="5304409" cy="50637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ct val="100000"/>
              <a:buFont typeface="Arial"/>
              <a:buNone/>
            </a:pPr>
            <a:r>
              <a:rPr lang="en-US" sz="2400" dirty="0">
                <a:solidFill>
                  <a:schemeClr val="dk1"/>
                </a:solidFill>
                <a:latin typeface="Calibri"/>
                <a:ea typeface="Calibri"/>
                <a:cs typeface="Calibri"/>
                <a:sym typeface="Calibri"/>
              </a:rPr>
              <a:t>Simulation</a:t>
            </a:r>
            <a:r>
              <a:rPr lang="en-US" sz="2400" b="0" u="none" dirty="0">
                <a:solidFill>
                  <a:schemeClr val="dk1"/>
                </a:solidFill>
                <a:latin typeface="Calibri"/>
                <a:ea typeface="Calibri"/>
                <a:cs typeface="Calibri"/>
                <a:sym typeface="Calibri"/>
              </a:rPr>
              <a:t> with increased of discharge and precipitation levels and elevation models</a:t>
            </a:r>
            <a:endParaRPr sz="2400" dirty="0"/>
          </a:p>
        </p:txBody>
      </p:sp>
      <p:sp>
        <p:nvSpPr>
          <p:cNvPr id="239" name="Google Shape;239;p9"/>
          <p:cNvSpPr txBox="1"/>
          <p:nvPr/>
        </p:nvSpPr>
        <p:spPr>
          <a:xfrm>
            <a:off x="9881184" y="6374595"/>
            <a:ext cx="216950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Copyright © Mozaika</a:t>
            </a:r>
            <a:endParaRPr sz="1800">
              <a:solidFill>
                <a:schemeClr val="dk1"/>
              </a:solidFill>
              <a:latin typeface="Calibri"/>
              <a:ea typeface="Calibri"/>
              <a:cs typeface="Calibri"/>
              <a:sym typeface="Calibri"/>
            </a:endParaRPr>
          </a:p>
        </p:txBody>
      </p:sp>
      <p:pic>
        <p:nvPicPr>
          <p:cNvPr id="240" name="Google Shape;240;p9"/>
          <p:cNvPicPr preferRelativeResize="0"/>
          <p:nvPr/>
        </p:nvPicPr>
        <p:blipFill rotWithShape="1">
          <a:blip r:embed="rId6">
            <a:alphaModFix/>
          </a:blip>
          <a:srcRect/>
          <a:stretch/>
        </p:blipFill>
        <p:spPr>
          <a:xfrm>
            <a:off x="933105" y="4345384"/>
            <a:ext cx="2030791" cy="1573620"/>
          </a:xfrm>
          <a:prstGeom prst="rect">
            <a:avLst/>
          </a:prstGeom>
          <a:noFill/>
          <a:ln>
            <a:noFill/>
          </a:ln>
        </p:spPr>
      </p:pic>
      <p:pic>
        <p:nvPicPr>
          <p:cNvPr id="241" name="Google Shape;241;p9"/>
          <p:cNvPicPr preferRelativeResize="0"/>
          <p:nvPr/>
        </p:nvPicPr>
        <p:blipFill rotWithShape="1">
          <a:blip r:embed="rId7">
            <a:alphaModFix/>
          </a:blip>
          <a:srcRect/>
          <a:stretch/>
        </p:blipFill>
        <p:spPr>
          <a:xfrm>
            <a:off x="3055312" y="4316782"/>
            <a:ext cx="1906122" cy="1600634"/>
          </a:xfrm>
          <a:prstGeom prst="rect">
            <a:avLst/>
          </a:prstGeom>
          <a:noFill/>
          <a:ln>
            <a:noFill/>
          </a:ln>
        </p:spPr>
      </p:pic>
      <p:pic>
        <p:nvPicPr>
          <p:cNvPr id="242" name="Google Shape;242;p9"/>
          <p:cNvPicPr preferRelativeResize="0"/>
          <p:nvPr/>
        </p:nvPicPr>
        <p:blipFill rotWithShape="1">
          <a:blip r:embed="rId8">
            <a:alphaModFix/>
          </a:blip>
          <a:srcRect/>
          <a:stretch/>
        </p:blipFill>
        <p:spPr>
          <a:xfrm>
            <a:off x="5035186" y="4316782"/>
            <a:ext cx="2230177" cy="1600634"/>
          </a:xfrm>
          <a:prstGeom prst="rect">
            <a:avLst/>
          </a:prstGeom>
          <a:noFill/>
          <a:ln>
            <a:noFill/>
          </a:ln>
        </p:spPr>
      </p:pic>
      <p:pic>
        <p:nvPicPr>
          <p:cNvPr id="3" name="Picture 2">
            <a:extLst>
              <a:ext uri="{FF2B5EF4-FFF2-40B4-BE49-F238E27FC236}">
                <a16:creationId xmlns:a16="http://schemas.microsoft.com/office/drawing/2014/main" id="{7DE06136-6997-5E1F-2830-38D5CF71B5BB}"/>
              </a:ext>
            </a:extLst>
          </p:cNvPr>
          <p:cNvPicPr>
            <a:picLocks noChangeAspect="1"/>
          </p:cNvPicPr>
          <p:nvPr/>
        </p:nvPicPr>
        <p:blipFill>
          <a:blip r:embed="rId9"/>
          <a:stretch>
            <a:fillRect/>
          </a:stretch>
        </p:blipFill>
        <p:spPr>
          <a:xfrm>
            <a:off x="7350129" y="4315516"/>
            <a:ext cx="2230177" cy="1601900"/>
          </a:xfrm>
          <a:prstGeom prst="rect">
            <a:avLst/>
          </a:prstGeom>
        </p:spPr>
      </p:pic>
      <p:pic>
        <p:nvPicPr>
          <p:cNvPr id="7" name="Picture 6">
            <a:extLst>
              <a:ext uri="{FF2B5EF4-FFF2-40B4-BE49-F238E27FC236}">
                <a16:creationId xmlns:a16="http://schemas.microsoft.com/office/drawing/2014/main" id="{F743B7E7-57E7-53F7-D103-9D0CC7633CE7}"/>
              </a:ext>
            </a:extLst>
          </p:cNvPr>
          <p:cNvPicPr>
            <a:picLocks noChangeAspect="1"/>
          </p:cNvPicPr>
          <p:nvPr/>
        </p:nvPicPr>
        <p:blipFill>
          <a:blip r:embed="rId10"/>
          <a:stretch>
            <a:fillRect/>
          </a:stretch>
        </p:blipFill>
        <p:spPr>
          <a:xfrm>
            <a:off x="9665072" y="4287608"/>
            <a:ext cx="1964749" cy="1601900"/>
          </a:xfrm>
          <a:prstGeom prst="rect">
            <a:avLst/>
          </a:prstGeom>
        </p:spPr>
      </p:pic>
      <p:sp>
        <p:nvSpPr>
          <p:cNvPr id="8" name="Google Shape;237;p9">
            <a:extLst>
              <a:ext uri="{FF2B5EF4-FFF2-40B4-BE49-F238E27FC236}">
                <a16:creationId xmlns:a16="http://schemas.microsoft.com/office/drawing/2014/main" id="{069CA067-E6F0-5A72-0FDD-E7C23A744BEF}"/>
              </a:ext>
            </a:extLst>
          </p:cNvPr>
          <p:cNvSpPr txBox="1"/>
          <p:nvPr/>
        </p:nvSpPr>
        <p:spPr>
          <a:xfrm>
            <a:off x="1547317" y="6136024"/>
            <a:ext cx="3509620" cy="6127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3200" b="1" u="none" dirty="0" err="1">
                <a:solidFill>
                  <a:schemeClr val="dk1"/>
                </a:solidFill>
                <a:latin typeface="Calibri"/>
                <a:ea typeface="Calibri"/>
                <a:cs typeface="Calibri"/>
                <a:sym typeface="Calibri"/>
              </a:rPr>
              <a:t>DestinE</a:t>
            </a:r>
            <a:r>
              <a:rPr lang="en-US" sz="3200" b="1" u="none" dirty="0">
                <a:solidFill>
                  <a:schemeClr val="dk1"/>
                </a:solidFill>
                <a:latin typeface="Calibri"/>
                <a:ea typeface="Calibri"/>
                <a:cs typeface="Calibri"/>
                <a:sym typeface="Calibri"/>
              </a:rPr>
              <a:t> integration </a:t>
            </a:r>
            <a:endParaRPr sz="3200" b="1" dirty="0"/>
          </a:p>
        </p:txBody>
      </p:sp>
      <p:sp>
        <p:nvSpPr>
          <p:cNvPr id="11" name="Arrow: Right 10">
            <a:extLst>
              <a:ext uri="{FF2B5EF4-FFF2-40B4-BE49-F238E27FC236}">
                <a16:creationId xmlns:a16="http://schemas.microsoft.com/office/drawing/2014/main" id="{C91BAF72-6FB4-1529-1666-2D6DFF10DDC2}"/>
              </a:ext>
            </a:extLst>
          </p:cNvPr>
          <p:cNvSpPr/>
          <p:nvPr/>
        </p:nvSpPr>
        <p:spPr>
          <a:xfrm>
            <a:off x="5171866" y="6320031"/>
            <a:ext cx="978408" cy="176471"/>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1E06B59-E7AC-85FE-E791-F10A43B3941C}"/>
              </a:ext>
            </a:extLst>
          </p:cNvPr>
          <p:cNvSpPr txBox="1"/>
          <p:nvPr/>
        </p:nvSpPr>
        <p:spPr>
          <a:xfrm>
            <a:off x="6365918" y="6082207"/>
            <a:ext cx="1798890" cy="584775"/>
          </a:xfrm>
          <a:prstGeom prst="rect">
            <a:avLst/>
          </a:prstGeom>
          <a:noFill/>
        </p:spPr>
        <p:txBody>
          <a:bodyPr wrap="none" rtlCol="0">
            <a:spAutoFit/>
          </a:bodyPr>
          <a:lstStyle/>
          <a:p>
            <a:r>
              <a:rPr lang="en-US" sz="3200" b="1" dirty="0">
                <a:latin typeface="Calibri" panose="020F0502020204030204" pitchFamily="34" charset="0"/>
                <a:ea typeface="Calibri" panose="020F0502020204030204" pitchFamily="34" charset="0"/>
                <a:cs typeface="Calibri" panose="020F0502020204030204" pitchFamily="34" charset="0"/>
              </a:rPr>
              <a:t>Go global</a:t>
            </a:r>
          </a:p>
        </p:txBody>
      </p:sp>
      <p:pic>
        <p:nvPicPr>
          <p:cNvPr id="13" name="Picture 12">
            <a:extLst>
              <a:ext uri="{FF2B5EF4-FFF2-40B4-BE49-F238E27FC236}">
                <a16:creationId xmlns:a16="http://schemas.microsoft.com/office/drawing/2014/main" id="{B03ED5ED-99B8-3640-A0D5-D0555A690A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97381" y="1784509"/>
            <a:ext cx="2705496" cy="1562943"/>
          </a:xfrm>
          <a:prstGeom prst="rect">
            <a:avLst/>
          </a:prstGeom>
        </p:spPr>
      </p:pic>
      <p:sp>
        <p:nvSpPr>
          <p:cNvPr id="14" name="Google Shape;238;p9">
            <a:extLst>
              <a:ext uri="{FF2B5EF4-FFF2-40B4-BE49-F238E27FC236}">
                <a16:creationId xmlns:a16="http://schemas.microsoft.com/office/drawing/2014/main" id="{9BB8BF99-2613-0E5B-6869-B9A4F7C7CDC5}"/>
              </a:ext>
            </a:extLst>
          </p:cNvPr>
          <p:cNvSpPr txBox="1"/>
          <p:nvPr/>
        </p:nvSpPr>
        <p:spPr>
          <a:xfrm>
            <a:off x="6861196" y="3609127"/>
            <a:ext cx="4971576" cy="58636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ct val="100000"/>
              <a:buFont typeface="Arial"/>
              <a:buNone/>
            </a:pPr>
            <a:r>
              <a:rPr lang="en-US" sz="2400" b="0" u="none" dirty="0">
                <a:solidFill>
                  <a:schemeClr val="dk1"/>
                </a:solidFill>
                <a:latin typeface="Calibri"/>
                <a:ea typeface="Calibri"/>
                <a:cs typeface="Calibri"/>
                <a:sym typeface="Calibri"/>
              </a:rPr>
              <a:t>Design and </a:t>
            </a:r>
            <a:r>
              <a:rPr lang="en-US" sz="2400" dirty="0">
                <a:solidFill>
                  <a:schemeClr val="dk1"/>
                </a:solidFill>
                <a:latin typeface="Calibri"/>
                <a:ea typeface="Calibri"/>
                <a:cs typeface="Calibri"/>
                <a:sym typeface="Calibri"/>
              </a:rPr>
              <a:t>experiment with </a:t>
            </a:r>
            <a:r>
              <a:rPr lang="en-US" sz="2400" b="0" u="none" dirty="0">
                <a:solidFill>
                  <a:schemeClr val="dk1"/>
                </a:solidFill>
                <a:latin typeface="Calibri"/>
                <a:ea typeface="Calibri"/>
                <a:cs typeface="Calibri"/>
                <a:sym typeface="Calibri"/>
              </a:rPr>
              <a:t>What-if scenarios via administrative GUI </a:t>
            </a:r>
            <a:endParaRPr sz="24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1676</Words>
  <Application>Microsoft Office PowerPoint</Application>
  <PresentationFormat>Widescreen</PresentationFormat>
  <Paragraphs>256</Paragraphs>
  <Slides>35</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Red Hat Display</vt:lpstr>
      <vt:lpstr>Roboto</vt:lpstr>
      <vt:lpstr>Office Theme</vt:lpstr>
      <vt:lpstr>PowerPoint Presentation</vt:lpstr>
      <vt:lpstr>Agenda</vt:lpstr>
      <vt:lpstr>Introduction</vt:lpstr>
      <vt:lpstr>The Challenge</vt:lpstr>
      <vt:lpstr>Flood</vt:lpstr>
      <vt:lpstr>Flood</vt:lpstr>
      <vt:lpstr>Flood</vt:lpstr>
      <vt:lpstr>Flood span and damages  evaluation</vt:lpstr>
      <vt:lpstr>Flood forecasting and simulation</vt:lpstr>
      <vt:lpstr>What does the tool do ?</vt:lpstr>
      <vt:lpstr>Sea Level Rise and Storm Surge</vt:lpstr>
      <vt:lpstr>PowerPoint Presentation</vt:lpstr>
      <vt:lpstr>PowerPoint Presentation</vt:lpstr>
      <vt:lpstr>PowerPoint Presentation</vt:lpstr>
      <vt:lpstr>PowerPoint Presentation</vt:lpstr>
      <vt:lpstr>PowerPoint Presentation</vt:lpstr>
      <vt:lpstr>PowerPoint Presentation</vt:lpstr>
      <vt:lpstr>Fixed SSP 245 and Storm Surge at 1m (medium confidence level)</vt:lpstr>
      <vt:lpstr>Fixed storm surge at 1m and year 2080 (medium confidence level)</vt:lpstr>
      <vt:lpstr>Fixed year to 2080 and SSP 245 (medium confidence level)</vt:lpstr>
      <vt:lpstr>Fixed year 2080, SSP 245 and Storm Surge at 1m</vt:lpstr>
      <vt:lpstr>Integration with DestinE</vt:lpstr>
      <vt:lpstr>The Impact of DestinE</vt:lpstr>
      <vt:lpstr>The Impact of DestinE</vt:lpstr>
      <vt:lpstr>Urban heat</vt:lpstr>
      <vt:lpstr>Urban heat</vt:lpstr>
      <vt:lpstr>Urban heat</vt:lpstr>
      <vt:lpstr>Urban heat</vt:lpstr>
      <vt:lpstr>Urban heat</vt:lpstr>
      <vt:lpstr>Urban heat</vt:lpstr>
      <vt:lpstr>Urban heat</vt:lpstr>
      <vt:lpstr>Urban heat</vt:lpstr>
      <vt:lpstr>The plan for scale-up</vt:lpstr>
      <vt:lpstr>The plan for scale-up</vt:lpstr>
      <vt:lpstr>Audience 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UrbanSquare: DestinE Empowering Urban Resilience Against Climate Challenges</dc:title>
  <dc:creator>Fabien CASTEL</dc:creator>
  <cp:lastModifiedBy>Fabien CASTEL</cp:lastModifiedBy>
  <cp:revision>88</cp:revision>
  <dcterms:created xsi:type="dcterms:W3CDTF">2024-06-27T07:59:50Z</dcterms:created>
  <dcterms:modified xsi:type="dcterms:W3CDTF">2024-07-09T08:43:07Z</dcterms:modified>
</cp:coreProperties>
</file>